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45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50"/>
  </p:notesMasterIdLst>
  <p:sldIdLst>
    <p:sldId id="256" r:id="rId2"/>
    <p:sldId id="314" r:id="rId3"/>
    <p:sldId id="321" r:id="rId4"/>
    <p:sldId id="262" r:id="rId5"/>
    <p:sldId id="269" r:id="rId6"/>
    <p:sldId id="264" r:id="rId7"/>
    <p:sldId id="265" r:id="rId8"/>
    <p:sldId id="322" r:id="rId9"/>
    <p:sldId id="307" r:id="rId10"/>
    <p:sldId id="275" r:id="rId11"/>
    <p:sldId id="276" r:id="rId12"/>
    <p:sldId id="266" r:id="rId13"/>
    <p:sldId id="306" r:id="rId14"/>
    <p:sldId id="323" r:id="rId15"/>
    <p:sldId id="272" r:id="rId16"/>
    <p:sldId id="281" r:id="rId17"/>
    <p:sldId id="282" r:id="rId18"/>
    <p:sldId id="339" r:id="rId19"/>
    <p:sldId id="318" r:id="rId20"/>
    <p:sldId id="319" r:id="rId21"/>
    <p:sldId id="288" r:id="rId22"/>
    <p:sldId id="311" r:id="rId23"/>
    <p:sldId id="330" r:id="rId24"/>
    <p:sldId id="312" r:id="rId25"/>
    <p:sldId id="289" r:id="rId26"/>
    <p:sldId id="290" r:id="rId27"/>
    <p:sldId id="292" r:id="rId28"/>
    <p:sldId id="291" r:id="rId29"/>
    <p:sldId id="294" r:id="rId30"/>
    <p:sldId id="293" r:id="rId31"/>
    <p:sldId id="327" r:id="rId32"/>
    <p:sldId id="328" r:id="rId33"/>
    <p:sldId id="329" r:id="rId34"/>
    <p:sldId id="273" r:id="rId35"/>
    <p:sldId id="304" r:id="rId36"/>
    <p:sldId id="317" r:id="rId37"/>
    <p:sldId id="340" r:id="rId38"/>
    <p:sldId id="303" r:id="rId39"/>
    <p:sldId id="315" r:id="rId40"/>
    <p:sldId id="331" r:id="rId41"/>
    <p:sldId id="334" r:id="rId42"/>
    <p:sldId id="332" r:id="rId43"/>
    <p:sldId id="335" r:id="rId44"/>
    <p:sldId id="336" r:id="rId45"/>
    <p:sldId id="337" r:id="rId46"/>
    <p:sldId id="338" r:id="rId47"/>
    <p:sldId id="300" r:id="rId48"/>
    <p:sldId id="274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notesMaster" Target="notesMasters/notesMaster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35" Type="http://schemas.openxmlformats.org/officeDocument/2006/relationships/slide" Target="slides/slide34.xml"/><Relationship Id="rId51" Type="http://schemas.openxmlformats.org/officeDocument/2006/relationships/printerSettings" Target="printerSettings/printerSettings1.bin"/><Relationship Id="rId55" Type="http://schemas.openxmlformats.org/officeDocument/2006/relationships/tableStyles" Target="tableStyles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presProps" Target="presProps.xml"/><Relationship Id="rId54" Type="http://schemas.openxmlformats.org/officeDocument/2006/relationships/theme" Target="theme/theme1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viewProps" Target="viewProps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7299B-D07A-C649-BEA0-7696D6D15DBB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A54B8-9618-5540-B106-9E33AA4AA3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87076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Journal of Web Librarianship, 5:80–95, 2011</a:t>
            </a:r>
          </a:p>
          <a:p>
            <a:endParaRPr lang="en-US" dirty="0" smtClean="0"/>
          </a:p>
          <a:p>
            <a:r>
              <a:rPr lang="en-US" dirty="0" smtClean="0"/>
              <a:t>Copyright © Taylor &amp; Francis Group, LLC</a:t>
            </a:r>
          </a:p>
          <a:p>
            <a:endParaRPr lang="en-US" dirty="0" smtClean="0"/>
          </a:p>
          <a:p>
            <a:r>
              <a:rPr lang="en-US" dirty="0" smtClean="0"/>
              <a:t>ISSN: 1932-2909 print / 1932-2917 online</a:t>
            </a:r>
          </a:p>
          <a:p>
            <a:endParaRPr lang="en-US" dirty="0" smtClean="0"/>
          </a:p>
          <a:p>
            <a:r>
              <a:rPr lang="en-US" dirty="0" smtClean="0"/>
              <a:t>DOI: 10.1080/19322909.2011.568822</a:t>
            </a:r>
          </a:p>
          <a:p>
            <a:r>
              <a:rPr lang="en-US" dirty="0" smtClean="0"/>
              <a:t>The North Carolina State University Libraries</a:t>
            </a:r>
          </a:p>
          <a:p>
            <a:endParaRPr lang="en-US" dirty="0" smtClean="0"/>
          </a:p>
          <a:p>
            <a:r>
              <a:rPr lang="en-US" dirty="0" smtClean="0"/>
              <a:t>Search Experience: Usability Testing Tabbed</a:t>
            </a:r>
          </a:p>
          <a:p>
            <a:endParaRPr lang="en-US" dirty="0" smtClean="0"/>
          </a:p>
          <a:p>
            <a:r>
              <a:rPr lang="en-US" dirty="0" smtClean="0"/>
              <a:t>Search Interfaces for Academic Libraries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A54B8-9618-5540-B106-9E33AA4AA3D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74469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Redo these so that the Count is the </a:t>
            </a:r>
            <a:r>
              <a:rPr lang="en-US" smtClean="0"/>
              <a:t>cumulative</a:t>
            </a:r>
            <a:r>
              <a:rPr lang="en-US" baseline="0" smtClean="0"/>
              <a:t> count.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A54B8-9618-5540-B106-9E33AA4AA3D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00710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Redo these so that the Count is the </a:t>
            </a:r>
            <a:r>
              <a:rPr lang="en-US" smtClean="0"/>
              <a:t>cumulative</a:t>
            </a:r>
            <a:r>
              <a:rPr lang="en-US" baseline="0" smtClean="0"/>
              <a:t> count.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A54B8-9618-5540-B106-9E33AA4AA3D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00710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Redo these so that the Count is the </a:t>
            </a:r>
            <a:r>
              <a:rPr lang="en-US" smtClean="0"/>
              <a:t>cumulative</a:t>
            </a:r>
            <a:r>
              <a:rPr lang="en-US" baseline="0" smtClean="0"/>
              <a:t> count.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A54B8-9618-5540-B106-9E33AA4AA3D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00710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Redo these so that the Count is the </a:t>
            </a:r>
            <a:r>
              <a:rPr lang="en-US" smtClean="0"/>
              <a:t>cumulative</a:t>
            </a:r>
            <a:r>
              <a:rPr lang="en-US" baseline="0" smtClean="0"/>
              <a:t> count.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A54B8-9618-5540-B106-9E33AA4AA3D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00710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1F08-5B8F-7D4B-A8A9-C003AAA740F5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855E-D687-8945-85F7-B3F66F3FD6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54358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1F08-5B8F-7D4B-A8A9-C003AAA740F5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855E-D687-8945-85F7-B3F66F3FD6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54571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1F08-5B8F-7D4B-A8A9-C003AAA740F5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855E-D687-8945-85F7-B3F66F3FD6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16492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1F08-5B8F-7D4B-A8A9-C003AAA740F5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855E-D687-8945-85F7-B3F66F3FD6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28300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1F08-5B8F-7D4B-A8A9-C003AAA740F5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855E-D687-8945-85F7-B3F66F3FD6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52201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1F08-5B8F-7D4B-A8A9-C003AAA740F5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855E-D687-8945-85F7-B3F66F3FD6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1755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1F08-5B8F-7D4B-A8A9-C003AAA740F5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855E-D687-8945-85F7-B3F66F3FD6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62710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1F08-5B8F-7D4B-A8A9-C003AAA740F5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855E-D687-8945-85F7-B3F66F3FD6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51774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1F08-5B8F-7D4B-A8A9-C003AAA740F5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855E-D687-8945-85F7-B3F66F3FD6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29725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1F08-5B8F-7D4B-A8A9-C003AAA740F5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855E-D687-8945-85F7-B3F66F3FD6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19335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1F08-5B8F-7D4B-A8A9-C003AAA740F5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855E-D687-8945-85F7-B3F66F3FD6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86238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11F08-5B8F-7D4B-A8A9-C003AAA740F5}" type="datetimeFigureOut">
              <a:rPr lang="en-US" smtClean="0"/>
              <a:pPr/>
              <a:t>2/7/12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1855E-D687-8945-85F7-B3F66F3FD6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80675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people search the library from a single search box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570016"/>
            <a:ext cx="6400800" cy="1752600"/>
          </a:xfrm>
        </p:spPr>
        <p:txBody>
          <a:bodyPr/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Cory Lown</a:t>
            </a:r>
          </a:p>
          <a:p>
            <a:pPr algn="r"/>
            <a:r>
              <a:rPr lang="en-US" dirty="0" smtClean="0">
                <a:solidFill>
                  <a:schemeClr val="tx1"/>
                </a:solidFill>
              </a:rPr>
              <a:t>NCSU Libraries</a:t>
            </a:r>
          </a:p>
          <a:p>
            <a:pPr algn="r"/>
            <a:r>
              <a:rPr lang="en-US" dirty="0" smtClean="0">
                <a:solidFill>
                  <a:schemeClr val="tx1"/>
                </a:solidFill>
              </a:rPr>
              <a:t>Code4Lib 2012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3074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1. Academic </a:t>
            </a:r>
            <a:r>
              <a:rPr lang="en-US" dirty="0" smtClean="0"/>
              <a:t>library search environment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278114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2.</a:t>
            </a:r>
            <a:r>
              <a:rPr lang="en-US" dirty="0" smtClean="0"/>
              <a:t> </a:t>
            </a:r>
            <a:r>
              <a:rPr lang="en-US" dirty="0" smtClean="0"/>
              <a:t>Search </a:t>
            </a:r>
            <a:r>
              <a:rPr lang="en-US" dirty="0" smtClean="0"/>
              <a:t>stats at NCSU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5800" y="470890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3. Collecting </a:t>
            </a:r>
            <a:r>
              <a:rPr lang="en-US" dirty="0" smtClean="0"/>
              <a:t>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7748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 Academic </a:t>
            </a:r>
            <a:r>
              <a:rPr lang="en-US" dirty="0" smtClean="0"/>
              <a:t>library search environment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727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0576" y="1310319"/>
            <a:ext cx="7772400" cy="3148643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UN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195397" y="-293063"/>
            <a:ext cx="6858000" cy="2235200"/>
          </a:xfrm>
          <a:prstGeom prst="rect">
            <a:avLst/>
          </a:prstGeom>
        </p:spPr>
      </p:pic>
      <p:pic>
        <p:nvPicPr>
          <p:cNvPr id="6" name="Picture 5" descr="Screen shot 2012-01-17 at 3.44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460990" y="-963"/>
            <a:ext cx="3390900" cy="1943100"/>
          </a:xfrm>
          <a:prstGeom prst="rect">
            <a:avLst/>
          </a:prstGeom>
        </p:spPr>
      </p:pic>
      <p:pic>
        <p:nvPicPr>
          <p:cNvPr id="10" name="Picture 9" descr="Screen shot 2012-01-17 at 3.47.3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69266" y="2076805"/>
            <a:ext cx="7404100" cy="927100"/>
          </a:xfrm>
          <a:prstGeom prst="rect">
            <a:avLst/>
          </a:prstGeom>
        </p:spPr>
      </p:pic>
      <p:pic>
        <p:nvPicPr>
          <p:cNvPr id="11" name="Picture 10" descr="Screen shot 2012-01-17 at 3.48.0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6389812"/>
            <a:ext cx="9144000" cy="468188"/>
          </a:xfrm>
          <a:prstGeom prst="rect">
            <a:avLst/>
          </a:prstGeom>
        </p:spPr>
      </p:pic>
      <p:pic>
        <p:nvPicPr>
          <p:cNvPr id="12" name="Picture 11" descr="Screen shot 2012-01-17 at 3.49.00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387600" y="2965450"/>
            <a:ext cx="6756400" cy="1841500"/>
          </a:xfrm>
          <a:prstGeom prst="rect">
            <a:avLst/>
          </a:prstGeom>
        </p:spPr>
      </p:pic>
      <p:pic>
        <p:nvPicPr>
          <p:cNvPr id="13" name="Picture 12" descr="Screen shot 2012-01-17 at 3.49.26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4336852"/>
            <a:ext cx="72898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1197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58587"/>
            <a:ext cx="7772400" cy="3148643"/>
          </a:xfrm>
        </p:spPr>
        <p:txBody>
          <a:bodyPr>
            <a:normAutofit/>
          </a:bodyPr>
          <a:lstStyle/>
          <a:p>
            <a:r>
              <a:rPr lang="en-US" dirty="0" smtClean="0"/>
              <a:t>73% of searches from the home page start from the default tab</a:t>
            </a:r>
            <a:endParaRPr lang="en-US" dirty="0"/>
          </a:p>
        </p:txBody>
      </p:sp>
      <p:pic>
        <p:nvPicPr>
          <p:cNvPr id="3" name="Picture 2" descr="Screen shot 2012-01-17 at 3.49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239638" y="3907230"/>
            <a:ext cx="67564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7925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2-01-17 at 5.17.5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11412" y="85477"/>
            <a:ext cx="7838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6801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2-01-17 at 5.18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06851" y="0"/>
            <a:ext cx="7838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1600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2-01-20 at 3.42.0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21192" y="0"/>
            <a:ext cx="8126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458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2-01-17 at 5.17.4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23632" y="85477"/>
            <a:ext cx="7838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5612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1649"/>
            <a:ext cx="7772400" cy="3148643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/>
              <a:t>Journal Articles, </a:t>
            </a:r>
            <a:br>
              <a:rPr lang="en-US" sz="4800" dirty="0" smtClean="0"/>
            </a:br>
            <a:r>
              <a:rPr lang="en-US" sz="4800" dirty="0" smtClean="0"/>
              <a:t>Catalog, </a:t>
            </a:r>
            <a:br>
              <a:rPr lang="en-US" sz="4800" dirty="0" smtClean="0"/>
            </a:br>
            <a:r>
              <a:rPr lang="en-US" sz="4800" dirty="0" smtClean="0"/>
              <a:t>Journal Titles, </a:t>
            </a:r>
            <a:br>
              <a:rPr lang="en-US" sz="4800" dirty="0" smtClean="0"/>
            </a:br>
            <a:r>
              <a:rPr lang="en-US" sz="4800" dirty="0" smtClean="0"/>
              <a:t>Database Titles, </a:t>
            </a:r>
            <a:br>
              <a:rPr lang="en-US" sz="4800" dirty="0" smtClean="0"/>
            </a:br>
            <a:r>
              <a:rPr lang="en-US" sz="4800" dirty="0" smtClean="0"/>
              <a:t>Library Website,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0336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1649"/>
            <a:ext cx="7772400" cy="3148643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/>
              <a:t>Best Bets,</a:t>
            </a:r>
            <a:br>
              <a:rPr lang="en-US" sz="4800" dirty="0" smtClean="0"/>
            </a:br>
            <a:r>
              <a:rPr lang="en-US" sz="4800" dirty="0" smtClean="0"/>
              <a:t>Spelling Suggestions,</a:t>
            </a:r>
            <a:br>
              <a:rPr lang="en-US" sz="4800" dirty="0" smtClean="0"/>
            </a:br>
            <a:r>
              <a:rPr lang="en-US" sz="4800" dirty="0" smtClean="0"/>
              <a:t>Loaded Links,</a:t>
            </a:r>
            <a:br>
              <a:rPr lang="en-US" sz="4800" dirty="0" smtClean="0"/>
            </a:br>
            <a:r>
              <a:rPr lang="en-US" sz="4800" dirty="0" smtClean="0"/>
              <a:t>FAQs,</a:t>
            </a:r>
            <a:br>
              <a:rPr lang="en-US" sz="4800" dirty="0" smtClean="0"/>
            </a:br>
            <a:r>
              <a:rPr lang="en-US" sz="4800" dirty="0" smtClean="0"/>
              <a:t>Smart Subjects,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3787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2-01-17 at 5.17.4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23632" y="85477"/>
            <a:ext cx="7838744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30132" y="2196693"/>
            <a:ext cx="2231748" cy="2298519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6" name="Picture 5" descr="Screen shot 2012-01-18 at 2.44.0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287054" y="197675"/>
            <a:ext cx="3670300" cy="3987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87054" y="166267"/>
            <a:ext cx="3670300" cy="4019208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bliqueTopLeft"/>
              <a:lightRig rig="threePt" dir="t"/>
            </a:scene3d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>
            <a:endCxn id="7" idx="1"/>
          </p:cNvCxnSpPr>
          <p:nvPr/>
        </p:nvCxnSpPr>
        <p:spPr>
          <a:xfrm flipV="1">
            <a:off x="3361880" y="2175871"/>
            <a:ext cx="1925174" cy="818868"/>
          </a:xfrm>
          <a:prstGeom prst="straightConnector1">
            <a:avLst/>
          </a:prstGeom>
          <a:ln w="60325"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467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2-01-17 at 5.17.4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23632" y="85477"/>
            <a:ext cx="7838744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30132" y="4395595"/>
            <a:ext cx="2231748" cy="435824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Screen shot 2012-01-18 at 2.44.1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215600" y="3656458"/>
            <a:ext cx="4840906" cy="71423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203149" y="3668910"/>
            <a:ext cx="4840906" cy="714232"/>
          </a:xfrm>
          <a:prstGeom prst="rect">
            <a:avLst/>
          </a:prstGeom>
          <a:noFill/>
          <a:ln w="762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4" idx="3"/>
          </p:cNvCxnSpPr>
          <p:nvPr/>
        </p:nvCxnSpPr>
        <p:spPr>
          <a:xfrm flipV="1">
            <a:off x="3361880" y="4320882"/>
            <a:ext cx="821792" cy="292625"/>
          </a:xfrm>
          <a:prstGeom prst="straightConnector1">
            <a:avLst/>
          </a:prstGeom>
          <a:ln w="60325"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1647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71304"/>
            <a:ext cx="7772400" cy="1991149"/>
          </a:xfrm>
        </p:spPr>
        <p:txBody>
          <a:bodyPr>
            <a:normAutofit/>
          </a:bodyPr>
          <a:lstStyle/>
          <a:p>
            <a:r>
              <a:rPr lang="en-US" sz="4800" dirty="0" smtClean="0"/>
              <a:t>Best Bets</a:t>
            </a:r>
            <a:endParaRPr lang="en-US" sz="4800" dirty="0"/>
          </a:p>
        </p:txBody>
      </p:sp>
      <p:pic>
        <p:nvPicPr>
          <p:cNvPr id="4" name="Picture 3" descr="Screen shot 2012-01-20 at 3.52.3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44730" y="0"/>
            <a:ext cx="7118888" cy="7078668"/>
          </a:xfrm>
          <a:prstGeom prst="rect">
            <a:avLst/>
          </a:prstGeom>
        </p:spPr>
      </p:pic>
      <p:pic>
        <p:nvPicPr>
          <p:cNvPr id="5" name="Picture 4" descr="Screen shot 2012-01-20 at 3.52.3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77939" y="1271304"/>
            <a:ext cx="3886200" cy="1219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02746" y="1987056"/>
            <a:ext cx="2231748" cy="651347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677938" y="1271304"/>
            <a:ext cx="3886201" cy="1219200"/>
          </a:xfrm>
          <a:prstGeom prst="rect">
            <a:avLst/>
          </a:prstGeom>
          <a:noFill/>
          <a:ln w="762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6" idx="3"/>
            <a:endCxn id="5" idx="1"/>
          </p:cNvCxnSpPr>
          <p:nvPr/>
        </p:nvCxnSpPr>
        <p:spPr>
          <a:xfrm flipV="1">
            <a:off x="3534494" y="1880904"/>
            <a:ext cx="1143445" cy="431826"/>
          </a:xfrm>
          <a:prstGeom prst="straightConnector1">
            <a:avLst/>
          </a:prstGeom>
          <a:ln w="60325">
            <a:solidFill>
              <a:schemeClr val="tx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4074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1649"/>
            <a:ext cx="7772400" cy="3148643"/>
          </a:xfrm>
        </p:spPr>
        <p:txBody>
          <a:bodyPr>
            <a:normAutofit/>
          </a:bodyPr>
          <a:lstStyle/>
          <a:p>
            <a:r>
              <a:rPr lang="en-US" dirty="0" smtClean="0"/>
              <a:t>Part 2: Search stats at NCSU</a:t>
            </a:r>
            <a:endParaRPr lang="en-US" dirty="0"/>
          </a:p>
        </p:txBody>
      </p:sp>
      <p:pic>
        <p:nvPicPr>
          <p:cNvPr id="3" name="Picture 2" descr="Screen shot 2012-01-17 at 3.49.0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239638" y="4418558"/>
            <a:ext cx="67564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4657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12946"/>
            <a:ext cx="7772400" cy="2362988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Fall 2010</a:t>
            </a:r>
            <a:r>
              <a:rPr lang="en-US" dirty="0" smtClean="0"/>
              <a:t> and </a:t>
            </a:r>
            <a:r>
              <a:rPr lang="en-US" b="1" dirty="0" smtClean="0"/>
              <a:t>Spring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7528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1649"/>
            <a:ext cx="7772400" cy="3148643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739,180 Searches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655,388 Click-</a:t>
            </a:r>
            <a:r>
              <a:rPr lang="en-US" dirty="0" err="1" smtClean="0"/>
              <a:t>throughs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6569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-94784"/>
            <a:ext cx="7772400" cy="14700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 descr="Screen shot 2012-01-20 at 3.52.3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44730" y="0"/>
            <a:ext cx="7118888" cy="70786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69337" y="3085903"/>
            <a:ext cx="19300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41.5%</a:t>
            </a:r>
            <a:endParaRPr lang="en-US" sz="4800" dirty="0"/>
          </a:p>
        </p:txBody>
      </p:sp>
      <p:sp>
        <p:nvSpPr>
          <p:cNvPr id="8" name="TextBox 7"/>
          <p:cNvSpPr txBox="1"/>
          <p:nvPr/>
        </p:nvSpPr>
        <p:spPr>
          <a:xfrm>
            <a:off x="3500390" y="2254906"/>
            <a:ext cx="19300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35.2%</a:t>
            </a:r>
            <a:endParaRPr lang="en-US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1668747" y="1839407"/>
            <a:ext cx="15876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7.8%</a:t>
            </a:r>
            <a:endParaRPr lang="en-US" sz="4800" dirty="0"/>
          </a:p>
        </p:txBody>
      </p:sp>
      <p:sp>
        <p:nvSpPr>
          <p:cNvPr id="11" name="TextBox 10"/>
          <p:cNvSpPr txBox="1"/>
          <p:nvPr/>
        </p:nvSpPr>
        <p:spPr>
          <a:xfrm>
            <a:off x="3500390" y="4674500"/>
            <a:ext cx="15876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5.5%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16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1649"/>
            <a:ext cx="7772400" cy="1208889"/>
          </a:xfrm>
        </p:spPr>
        <p:txBody>
          <a:bodyPr>
            <a:noAutofit/>
          </a:bodyPr>
          <a:lstStyle/>
          <a:p>
            <a:r>
              <a:rPr lang="en-US" sz="4800" dirty="0" smtClean="0"/>
              <a:t>Article and Catalog results are really important.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1013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1649"/>
            <a:ext cx="7772400" cy="1208889"/>
          </a:xfrm>
        </p:spPr>
        <p:txBody>
          <a:bodyPr>
            <a:noAutofit/>
          </a:bodyPr>
          <a:lstStyle/>
          <a:p>
            <a:r>
              <a:rPr lang="en-US" sz="4800" dirty="0" smtClean="0"/>
              <a:t>23% of searchers</a:t>
            </a:r>
            <a:br>
              <a:rPr lang="en-US" sz="4800" dirty="0" smtClean="0"/>
            </a:br>
            <a:r>
              <a:rPr lang="en-US" sz="4800" dirty="0" smtClean="0"/>
              <a:t>are doing something else.</a:t>
            </a:r>
            <a:br>
              <a:rPr lang="en-US" sz="4800" dirty="0" smtClean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 smtClean="0"/>
              <a:t>Journal titles, databases, website results, etc.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5432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08549"/>
            <a:ext cx="7772400" cy="3148643"/>
          </a:xfrm>
        </p:spPr>
        <p:txBody>
          <a:bodyPr>
            <a:normAutofit/>
          </a:bodyPr>
          <a:lstStyle/>
          <a:p>
            <a:r>
              <a:rPr lang="en-US" sz="4800" dirty="0" smtClean="0"/>
              <a:t>For Articles, people use one of the first 3 results about 70% of the time.</a:t>
            </a:r>
            <a:endParaRPr lang="en-US" sz="8800" dirty="0"/>
          </a:p>
        </p:txBody>
      </p:sp>
      <p:sp>
        <p:nvSpPr>
          <p:cNvPr id="4" name="Rectangle 3"/>
          <p:cNvSpPr/>
          <p:nvPr/>
        </p:nvSpPr>
        <p:spPr>
          <a:xfrm>
            <a:off x="787145" y="4342689"/>
            <a:ext cx="767105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The other 30% use the “See All Results” link to see the full Summon results interface.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1786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igure_5_WeeklyHyperlinkClicksFall20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917706"/>
            <a:ext cx="9144000" cy="53654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799" y="12452"/>
            <a:ext cx="25058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Fall 2010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3228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igure_5_WeeklyHyperlinkClicksFall20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917706"/>
            <a:ext cx="9144000" cy="5365488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1531523" y="2689656"/>
            <a:ext cx="6362667" cy="1556514"/>
          </a:xfrm>
          <a:custGeom>
            <a:avLst/>
            <a:gdLst>
              <a:gd name="connsiteX0" fmla="*/ 0 w 6362667"/>
              <a:gd name="connsiteY0" fmla="*/ 410920 h 1556514"/>
              <a:gd name="connsiteX1" fmla="*/ 373542 w 6362667"/>
              <a:gd name="connsiteY1" fmla="*/ 62260 h 1556514"/>
              <a:gd name="connsiteX2" fmla="*/ 759535 w 6362667"/>
              <a:gd name="connsiteY2" fmla="*/ 448276 h 1556514"/>
              <a:gd name="connsiteX3" fmla="*/ 1095723 w 6362667"/>
              <a:gd name="connsiteY3" fmla="*/ 522989 h 1556514"/>
              <a:gd name="connsiteX4" fmla="*/ 1481717 w 6362667"/>
              <a:gd name="connsiteY4" fmla="*/ 485632 h 1556514"/>
              <a:gd name="connsiteX5" fmla="*/ 1855259 w 6362667"/>
              <a:gd name="connsiteY5" fmla="*/ 386015 h 1556514"/>
              <a:gd name="connsiteX6" fmla="*/ 2266155 w 6362667"/>
              <a:gd name="connsiteY6" fmla="*/ 535441 h 1556514"/>
              <a:gd name="connsiteX7" fmla="*/ 2614795 w 6362667"/>
              <a:gd name="connsiteY7" fmla="*/ 784483 h 1556514"/>
              <a:gd name="connsiteX8" fmla="*/ 2975885 w 6362667"/>
              <a:gd name="connsiteY8" fmla="*/ 498084 h 1556514"/>
              <a:gd name="connsiteX9" fmla="*/ 3399233 w 6362667"/>
              <a:gd name="connsiteY9" fmla="*/ 448276 h 1556514"/>
              <a:gd name="connsiteX10" fmla="*/ 3735421 w 6362667"/>
              <a:gd name="connsiteY10" fmla="*/ 535441 h 1556514"/>
              <a:gd name="connsiteX11" fmla="*/ 4108963 w 6362667"/>
              <a:gd name="connsiteY11" fmla="*/ 0 h 1556514"/>
              <a:gd name="connsiteX12" fmla="*/ 4470054 w 6362667"/>
              <a:gd name="connsiteY12" fmla="*/ 174329 h 1556514"/>
              <a:gd name="connsiteX13" fmla="*/ 4843596 w 6362667"/>
              <a:gd name="connsiteY13" fmla="*/ 74713 h 1556514"/>
              <a:gd name="connsiteX14" fmla="*/ 5229590 w 6362667"/>
              <a:gd name="connsiteY14" fmla="*/ 1158046 h 1556514"/>
              <a:gd name="connsiteX15" fmla="*/ 5603132 w 6362667"/>
              <a:gd name="connsiteY15" fmla="*/ 298851 h 1556514"/>
              <a:gd name="connsiteX16" fmla="*/ 5976674 w 6362667"/>
              <a:gd name="connsiteY16" fmla="*/ 809387 h 1556514"/>
              <a:gd name="connsiteX17" fmla="*/ 6362667 w 6362667"/>
              <a:gd name="connsiteY17" fmla="*/ 1556514 h 1556514"/>
              <a:gd name="connsiteX18" fmla="*/ 6362667 w 6362667"/>
              <a:gd name="connsiteY18" fmla="*/ 1556514 h 1556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2667" h="1556514">
                <a:moveTo>
                  <a:pt x="0" y="410920"/>
                </a:moveTo>
                <a:lnTo>
                  <a:pt x="373542" y="62260"/>
                </a:lnTo>
                <a:lnTo>
                  <a:pt x="759535" y="448276"/>
                </a:lnTo>
                <a:lnTo>
                  <a:pt x="1095723" y="522989"/>
                </a:lnTo>
                <a:lnTo>
                  <a:pt x="1481717" y="485632"/>
                </a:lnTo>
                <a:lnTo>
                  <a:pt x="1855259" y="386015"/>
                </a:lnTo>
                <a:lnTo>
                  <a:pt x="2266155" y="535441"/>
                </a:lnTo>
                <a:lnTo>
                  <a:pt x="2614795" y="784483"/>
                </a:lnTo>
                <a:lnTo>
                  <a:pt x="2975885" y="498084"/>
                </a:lnTo>
                <a:lnTo>
                  <a:pt x="3399233" y="448276"/>
                </a:lnTo>
                <a:lnTo>
                  <a:pt x="3735421" y="535441"/>
                </a:lnTo>
                <a:lnTo>
                  <a:pt x="4108963" y="0"/>
                </a:lnTo>
                <a:lnTo>
                  <a:pt x="4470054" y="174329"/>
                </a:lnTo>
                <a:lnTo>
                  <a:pt x="4843596" y="74713"/>
                </a:lnTo>
                <a:lnTo>
                  <a:pt x="5229590" y="1158046"/>
                </a:lnTo>
                <a:lnTo>
                  <a:pt x="5603132" y="298851"/>
                </a:lnTo>
                <a:lnTo>
                  <a:pt x="5976674" y="809387"/>
                </a:lnTo>
                <a:lnTo>
                  <a:pt x="6362667" y="1556514"/>
                </a:lnTo>
                <a:lnTo>
                  <a:pt x="6362667" y="1556514"/>
                </a:lnTo>
              </a:path>
            </a:pathLst>
          </a:custGeom>
          <a:ln w="793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35799" y="12452"/>
            <a:ext cx="50781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Fall 2010 – Catalog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027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igure_5_WeeklyHyperlinkClicksFall20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917706"/>
            <a:ext cx="9144000" cy="5365488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1531523" y="2689656"/>
            <a:ext cx="6362667" cy="1556514"/>
          </a:xfrm>
          <a:custGeom>
            <a:avLst/>
            <a:gdLst>
              <a:gd name="connsiteX0" fmla="*/ 0 w 6362667"/>
              <a:gd name="connsiteY0" fmla="*/ 410920 h 1556514"/>
              <a:gd name="connsiteX1" fmla="*/ 373542 w 6362667"/>
              <a:gd name="connsiteY1" fmla="*/ 62260 h 1556514"/>
              <a:gd name="connsiteX2" fmla="*/ 759535 w 6362667"/>
              <a:gd name="connsiteY2" fmla="*/ 448276 h 1556514"/>
              <a:gd name="connsiteX3" fmla="*/ 1095723 w 6362667"/>
              <a:gd name="connsiteY3" fmla="*/ 522989 h 1556514"/>
              <a:gd name="connsiteX4" fmla="*/ 1481717 w 6362667"/>
              <a:gd name="connsiteY4" fmla="*/ 485632 h 1556514"/>
              <a:gd name="connsiteX5" fmla="*/ 1855259 w 6362667"/>
              <a:gd name="connsiteY5" fmla="*/ 386015 h 1556514"/>
              <a:gd name="connsiteX6" fmla="*/ 2266155 w 6362667"/>
              <a:gd name="connsiteY6" fmla="*/ 535441 h 1556514"/>
              <a:gd name="connsiteX7" fmla="*/ 2614795 w 6362667"/>
              <a:gd name="connsiteY7" fmla="*/ 784483 h 1556514"/>
              <a:gd name="connsiteX8" fmla="*/ 2975885 w 6362667"/>
              <a:gd name="connsiteY8" fmla="*/ 498084 h 1556514"/>
              <a:gd name="connsiteX9" fmla="*/ 3399233 w 6362667"/>
              <a:gd name="connsiteY9" fmla="*/ 448276 h 1556514"/>
              <a:gd name="connsiteX10" fmla="*/ 3735421 w 6362667"/>
              <a:gd name="connsiteY10" fmla="*/ 535441 h 1556514"/>
              <a:gd name="connsiteX11" fmla="*/ 4108963 w 6362667"/>
              <a:gd name="connsiteY11" fmla="*/ 0 h 1556514"/>
              <a:gd name="connsiteX12" fmla="*/ 4470054 w 6362667"/>
              <a:gd name="connsiteY12" fmla="*/ 174329 h 1556514"/>
              <a:gd name="connsiteX13" fmla="*/ 4843596 w 6362667"/>
              <a:gd name="connsiteY13" fmla="*/ 74713 h 1556514"/>
              <a:gd name="connsiteX14" fmla="*/ 5229590 w 6362667"/>
              <a:gd name="connsiteY14" fmla="*/ 1158046 h 1556514"/>
              <a:gd name="connsiteX15" fmla="*/ 5603132 w 6362667"/>
              <a:gd name="connsiteY15" fmla="*/ 298851 h 1556514"/>
              <a:gd name="connsiteX16" fmla="*/ 5976674 w 6362667"/>
              <a:gd name="connsiteY16" fmla="*/ 809387 h 1556514"/>
              <a:gd name="connsiteX17" fmla="*/ 6362667 w 6362667"/>
              <a:gd name="connsiteY17" fmla="*/ 1556514 h 1556514"/>
              <a:gd name="connsiteX18" fmla="*/ 6362667 w 6362667"/>
              <a:gd name="connsiteY18" fmla="*/ 1556514 h 1556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2667" h="1556514">
                <a:moveTo>
                  <a:pt x="0" y="410920"/>
                </a:moveTo>
                <a:lnTo>
                  <a:pt x="373542" y="62260"/>
                </a:lnTo>
                <a:lnTo>
                  <a:pt x="759535" y="448276"/>
                </a:lnTo>
                <a:lnTo>
                  <a:pt x="1095723" y="522989"/>
                </a:lnTo>
                <a:lnTo>
                  <a:pt x="1481717" y="485632"/>
                </a:lnTo>
                <a:lnTo>
                  <a:pt x="1855259" y="386015"/>
                </a:lnTo>
                <a:lnTo>
                  <a:pt x="2266155" y="535441"/>
                </a:lnTo>
                <a:lnTo>
                  <a:pt x="2614795" y="784483"/>
                </a:lnTo>
                <a:lnTo>
                  <a:pt x="2975885" y="498084"/>
                </a:lnTo>
                <a:lnTo>
                  <a:pt x="3399233" y="448276"/>
                </a:lnTo>
                <a:lnTo>
                  <a:pt x="3735421" y="535441"/>
                </a:lnTo>
                <a:lnTo>
                  <a:pt x="4108963" y="0"/>
                </a:lnTo>
                <a:lnTo>
                  <a:pt x="4470054" y="174329"/>
                </a:lnTo>
                <a:lnTo>
                  <a:pt x="4843596" y="74713"/>
                </a:lnTo>
                <a:lnTo>
                  <a:pt x="5229590" y="1158046"/>
                </a:lnTo>
                <a:lnTo>
                  <a:pt x="5603132" y="298851"/>
                </a:lnTo>
                <a:lnTo>
                  <a:pt x="5976674" y="809387"/>
                </a:lnTo>
                <a:lnTo>
                  <a:pt x="6362667" y="1556514"/>
                </a:lnTo>
                <a:lnTo>
                  <a:pt x="6362667" y="1556514"/>
                </a:lnTo>
              </a:path>
            </a:pathLst>
          </a:custGeom>
          <a:ln w="793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519071" y="1232759"/>
            <a:ext cx="6350216" cy="3225097"/>
          </a:xfrm>
          <a:custGeom>
            <a:avLst/>
            <a:gdLst>
              <a:gd name="connsiteX0" fmla="*/ 0 w 6350216"/>
              <a:gd name="connsiteY0" fmla="*/ 3225097 h 3225097"/>
              <a:gd name="connsiteX1" fmla="*/ 373542 w 6350216"/>
              <a:gd name="connsiteY1" fmla="*/ 2428162 h 3225097"/>
              <a:gd name="connsiteX2" fmla="*/ 747085 w 6350216"/>
              <a:gd name="connsiteY2" fmla="*/ 2241380 h 3225097"/>
              <a:gd name="connsiteX3" fmla="*/ 1083272 w 6350216"/>
              <a:gd name="connsiteY3" fmla="*/ 1818008 h 3225097"/>
              <a:gd name="connsiteX4" fmla="*/ 1867711 w 6350216"/>
              <a:gd name="connsiteY4" fmla="*/ 1369732 h 3225097"/>
              <a:gd name="connsiteX5" fmla="*/ 2241253 w 6350216"/>
              <a:gd name="connsiteY5" fmla="*/ 1307472 h 3225097"/>
              <a:gd name="connsiteX6" fmla="*/ 2627247 w 6350216"/>
              <a:gd name="connsiteY6" fmla="*/ 1730843 h 3225097"/>
              <a:gd name="connsiteX7" fmla="*/ 2988337 w 6350216"/>
              <a:gd name="connsiteY7" fmla="*/ 946360 h 3225097"/>
              <a:gd name="connsiteX8" fmla="*/ 3374331 w 6350216"/>
              <a:gd name="connsiteY8" fmla="*/ 1270115 h 3225097"/>
              <a:gd name="connsiteX9" fmla="*/ 3847484 w 6350216"/>
              <a:gd name="connsiteY9" fmla="*/ 909004 h 3225097"/>
              <a:gd name="connsiteX10" fmla="*/ 4108964 w 6350216"/>
              <a:gd name="connsiteY10" fmla="*/ 560345 h 3225097"/>
              <a:gd name="connsiteX11" fmla="*/ 4494957 w 6350216"/>
              <a:gd name="connsiteY11" fmla="*/ 448276 h 3225097"/>
              <a:gd name="connsiteX12" fmla="*/ 4868499 w 6350216"/>
              <a:gd name="connsiteY12" fmla="*/ 0 h 3225097"/>
              <a:gd name="connsiteX13" fmla="*/ 5229590 w 6350216"/>
              <a:gd name="connsiteY13" fmla="*/ 1444445 h 3225097"/>
              <a:gd name="connsiteX14" fmla="*/ 5603132 w 6350216"/>
              <a:gd name="connsiteY14" fmla="*/ 298851 h 3225097"/>
              <a:gd name="connsiteX15" fmla="*/ 6350216 w 6350216"/>
              <a:gd name="connsiteY15" fmla="*/ 3088123 h 3225097"/>
              <a:gd name="connsiteX16" fmla="*/ 6337765 w 6350216"/>
              <a:gd name="connsiteY16" fmla="*/ 3075671 h 3225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350216" h="3225097">
                <a:moveTo>
                  <a:pt x="0" y="3225097"/>
                </a:moveTo>
                <a:lnTo>
                  <a:pt x="373542" y="2428162"/>
                </a:lnTo>
                <a:lnTo>
                  <a:pt x="747085" y="2241380"/>
                </a:lnTo>
                <a:lnTo>
                  <a:pt x="1083272" y="1818008"/>
                </a:lnTo>
                <a:lnTo>
                  <a:pt x="1867711" y="1369732"/>
                </a:lnTo>
                <a:lnTo>
                  <a:pt x="2241253" y="1307472"/>
                </a:lnTo>
                <a:lnTo>
                  <a:pt x="2627247" y="1730843"/>
                </a:lnTo>
                <a:lnTo>
                  <a:pt x="2988337" y="946360"/>
                </a:lnTo>
                <a:lnTo>
                  <a:pt x="3374331" y="1270115"/>
                </a:lnTo>
                <a:lnTo>
                  <a:pt x="3847484" y="909004"/>
                </a:lnTo>
                <a:lnTo>
                  <a:pt x="4108964" y="560345"/>
                </a:lnTo>
                <a:lnTo>
                  <a:pt x="4494957" y="448276"/>
                </a:lnTo>
                <a:lnTo>
                  <a:pt x="4868499" y="0"/>
                </a:lnTo>
                <a:lnTo>
                  <a:pt x="5229590" y="1444445"/>
                </a:lnTo>
                <a:lnTo>
                  <a:pt x="5603132" y="298851"/>
                </a:lnTo>
                <a:lnTo>
                  <a:pt x="6350216" y="3088123"/>
                </a:lnTo>
                <a:lnTo>
                  <a:pt x="6337765" y="3075671"/>
                </a:lnTo>
              </a:path>
            </a:pathLst>
          </a:custGeom>
          <a:ln w="793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35799" y="12452"/>
            <a:ext cx="48260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Fall 2010 - Articles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9059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1649"/>
            <a:ext cx="7772400" cy="3148643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web of science, citation builder, </a:t>
            </a:r>
            <a:r>
              <a:rPr lang="en-US" sz="4800" dirty="0" err="1" smtClean="0"/>
              <a:t>refworks</a:t>
            </a:r>
            <a:r>
              <a:rPr lang="en-US" sz="4800" dirty="0" smtClean="0"/>
              <a:t>, </a:t>
            </a:r>
            <a:r>
              <a:rPr lang="en-US" sz="4800" dirty="0" err="1" smtClean="0"/>
              <a:t>jstor</a:t>
            </a:r>
            <a:r>
              <a:rPr lang="en-US" sz="4800" dirty="0" smtClean="0"/>
              <a:t>, </a:t>
            </a:r>
            <a:r>
              <a:rPr lang="en-US" sz="4800" dirty="0" err="1" smtClean="0"/>
              <a:t>google</a:t>
            </a:r>
            <a:r>
              <a:rPr lang="en-US" sz="4800" dirty="0" smtClean="0"/>
              <a:t> scholar, </a:t>
            </a:r>
            <a:r>
              <a:rPr lang="en-US" sz="4800" dirty="0" err="1" smtClean="0"/>
              <a:t>pubmed</a:t>
            </a:r>
            <a:r>
              <a:rPr lang="en-US" sz="4800" dirty="0" smtClean="0"/>
              <a:t>, petition, </a:t>
            </a:r>
            <a:r>
              <a:rPr lang="en-US" sz="4800" dirty="0" err="1" smtClean="0"/>
              <a:t>ieee</a:t>
            </a:r>
            <a:r>
              <a:rPr lang="en-US" sz="4800" dirty="0" smtClean="0"/>
              <a:t>, </a:t>
            </a:r>
            <a:r>
              <a:rPr lang="en-US" sz="4800" dirty="0" err="1" smtClean="0"/>
              <a:t>naxos</a:t>
            </a:r>
            <a:r>
              <a:rPr lang="en-US" sz="4800" dirty="0" smtClean="0"/>
              <a:t>, </a:t>
            </a:r>
            <a:r>
              <a:rPr lang="en-US" sz="4800" dirty="0" err="1" smtClean="0"/>
              <a:t>etd</a:t>
            </a:r>
            <a:r>
              <a:rPr lang="en-US" sz="4800" dirty="0" smtClean="0"/>
              <a:t>, course reserves, science, </a:t>
            </a:r>
            <a:r>
              <a:rPr lang="en-US" sz="4800" dirty="0" err="1" smtClean="0"/>
              <a:t>gis</a:t>
            </a:r>
            <a:r>
              <a:rPr lang="en-US" sz="4800" dirty="0" smtClean="0"/>
              <a:t>, </a:t>
            </a:r>
            <a:r>
              <a:rPr lang="en-US" sz="4800" dirty="0" err="1" smtClean="0"/>
              <a:t>tripsaver</a:t>
            </a:r>
            <a:r>
              <a:rPr lang="en-US" sz="4800" dirty="0" smtClean="0"/>
              <a:t>, academic search premier, </a:t>
            </a:r>
            <a:r>
              <a:rPr lang="en-US" sz="4800" dirty="0" err="1" smtClean="0"/>
              <a:t>harvard</a:t>
            </a:r>
            <a:r>
              <a:rPr lang="en-US" sz="4800" dirty="0" smtClean="0"/>
              <a:t> business review, </a:t>
            </a:r>
            <a:r>
              <a:rPr lang="en-US" sz="4800" dirty="0" err="1" smtClean="0"/>
              <a:t>eric</a:t>
            </a:r>
            <a:r>
              <a:rPr lang="en-US" sz="4800" dirty="0" smtClean="0"/>
              <a:t>, citation, thesis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5672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1649"/>
            <a:ext cx="7772400" cy="3148643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web of science</a:t>
            </a:r>
            <a:r>
              <a:rPr lang="en-US" sz="4800" dirty="0" smtClean="0"/>
              <a:t>, citation builder, </a:t>
            </a:r>
            <a:r>
              <a:rPr lang="en-US" sz="4800" dirty="0" err="1" smtClean="0"/>
              <a:t>refworks</a:t>
            </a:r>
            <a:r>
              <a:rPr lang="en-US" sz="4800" dirty="0" smtClean="0"/>
              <a:t>, </a:t>
            </a:r>
            <a:r>
              <a:rPr lang="en-US" sz="4800" dirty="0" err="1" smtClean="0">
                <a:solidFill>
                  <a:srgbClr val="FF0000"/>
                </a:solidFill>
              </a:rPr>
              <a:t>jstor</a:t>
            </a:r>
            <a:r>
              <a:rPr lang="en-US" sz="4800" dirty="0" smtClean="0"/>
              <a:t>, </a:t>
            </a:r>
            <a:r>
              <a:rPr lang="en-US" sz="4800" dirty="0" err="1" smtClean="0">
                <a:solidFill>
                  <a:srgbClr val="FF0000"/>
                </a:solidFill>
              </a:rPr>
              <a:t>google</a:t>
            </a:r>
            <a:r>
              <a:rPr lang="en-US" sz="4800" dirty="0" smtClean="0">
                <a:solidFill>
                  <a:srgbClr val="FF0000"/>
                </a:solidFill>
              </a:rPr>
              <a:t> scholar</a:t>
            </a:r>
            <a:r>
              <a:rPr lang="en-US" sz="4800" dirty="0" smtClean="0"/>
              <a:t>, </a:t>
            </a:r>
            <a:r>
              <a:rPr lang="en-US" sz="4800" dirty="0" err="1" smtClean="0">
                <a:solidFill>
                  <a:srgbClr val="FF0000"/>
                </a:solidFill>
              </a:rPr>
              <a:t>pubmed</a:t>
            </a:r>
            <a:r>
              <a:rPr lang="en-US" sz="4800" dirty="0" smtClean="0"/>
              <a:t>, petition, </a:t>
            </a:r>
            <a:r>
              <a:rPr lang="en-US" sz="4800" dirty="0" err="1" smtClean="0">
                <a:solidFill>
                  <a:srgbClr val="FF0000"/>
                </a:solidFill>
              </a:rPr>
              <a:t>ieee</a:t>
            </a:r>
            <a:r>
              <a:rPr lang="en-US" sz="4800" dirty="0" smtClean="0"/>
              <a:t>, </a:t>
            </a:r>
            <a:r>
              <a:rPr lang="en-US" sz="4800" dirty="0" err="1" smtClean="0">
                <a:solidFill>
                  <a:srgbClr val="FF0000"/>
                </a:solidFill>
              </a:rPr>
              <a:t>naxos</a:t>
            </a:r>
            <a:r>
              <a:rPr lang="en-US" sz="4800" dirty="0" smtClean="0"/>
              <a:t>, </a:t>
            </a:r>
            <a:r>
              <a:rPr lang="en-US" sz="4800" dirty="0" err="1" smtClean="0"/>
              <a:t>etd</a:t>
            </a:r>
            <a:r>
              <a:rPr lang="en-US" sz="4800" dirty="0" smtClean="0"/>
              <a:t>, course reserves, science, </a:t>
            </a:r>
            <a:r>
              <a:rPr lang="en-US" sz="4800" dirty="0" err="1" smtClean="0"/>
              <a:t>gis</a:t>
            </a:r>
            <a:r>
              <a:rPr lang="en-US" sz="4800" dirty="0" smtClean="0"/>
              <a:t>, </a:t>
            </a:r>
            <a:r>
              <a:rPr lang="en-US" sz="4800" dirty="0" err="1" smtClean="0"/>
              <a:t>tripsaver</a:t>
            </a:r>
            <a:r>
              <a:rPr lang="en-US" sz="4800" dirty="0" smtClean="0"/>
              <a:t>, </a:t>
            </a:r>
            <a:r>
              <a:rPr lang="en-US" sz="4800" dirty="0" smtClean="0">
                <a:solidFill>
                  <a:srgbClr val="FF0000"/>
                </a:solidFill>
              </a:rPr>
              <a:t>academic search premier</a:t>
            </a:r>
            <a:r>
              <a:rPr lang="en-US" sz="4800" dirty="0" smtClean="0"/>
              <a:t>, </a:t>
            </a:r>
            <a:r>
              <a:rPr lang="en-US" sz="4800" dirty="0" err="1" smtClean="0"/>
              <a:t>harvard</a:t>
            </a:r>
            <a:r>
              <a:rPr lang="en-US" sz="4800" dirty="0" smtClean="0"/>
              <a:t> business review, </a:t>
            </a:r>
            <a:r>
              <a:rPr lang="en-US" sz="4800" dirty="0" err="1" smtClean="0">
                <a:solidFill>
                  <a:srgbClr val="FF0000"/>
                </a:solidFill>
              </a:rPr>
              <a:t>eric</a:t>
            </a:r>
            <a:r>
              <a:rPr lang="en-US" sz="4800" dirty="0" smtClean="0"/>
              <a:t>, citation, thesis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7423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1649"/>
            <a:ext cx="7772400" cy="3148643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web of science, citation builder, </a:t>
            </a:r>
            <a:r>
              <a:rPr lang="en-US" sz="4800" dirty="0" err="1" smtClean="0"/>
              <a:t>refworks</a:t>
            </a:r>
            <a:r>
              <a:rPr lang="en-US" sz="4800" dirty="0" smtClean="0"/>
              <a:t>, </a:t>
            </a:r>
            <a:r>
              <a:rPr lang="en-US" sz="4800" dirty="0" err="1" smtClean="0"/>
              <a:t>jstor</a:t>
            </a:r>
            <a:r>
              <a:rPr lang="en-US" sz="4800" dirty="0" smtClean="0"/>
              <a:t>, </a:t>
            </a:r>
            <a:r>
              <a:rPr lang="en-US" sz="4800" dirty="0" err="1" smtClean="0"/>
              <a:t>google</a:t>
            </a:r>
            <a:r>
              <a:rPr lang="en-US" sz="4800" dirty="0" smtClean="0"/>
              <a:t> scholar, </a:t>
            </a:r>
            <a:r>
              <a:rPr lang="en-US" sz="4800" dirty="0" err="1" smtClean="0"/>
              <a:t>pubmed</a:t>
            </a:r>
            <a:r>
              <a:rPr lang="en-US" sz="4800" dirty="0" smtClean="0"/>
              <a:t>, petition, </a:t>
            </a:r>
            <a:r>
              <a:rPr lang="en-US" sz="4800" dirty="0" err="1" smtClean="0"/>
              <a:t>ieee</a:t>
            </a:r>
            <a:r>
              <a:rPr lang="en-US" sz="4800" dirty="0" smtClean="0"/>
              <a:t>, </a:t>
            </a:r>
            <a:r>
              <a:rPr lang="en-US" sz="4800" dirty="0" err="1" smtClean="0"/>
              <a:t>naxos</a:t>
            </a:r>
            <a:r>
              <a:rPr lang="en-US" sz="4800" dirty="0" smtClean="0"/>
              <a:t>, </a:t>
            </a:r>
            <a:r>
              <a:rPr lang="en-US" sz="4800" dirty="0" err="1" smtClean="0"/>
              <a:t>etd</a:t>
            </a:r>
            <a:r>
              <a:rPr lang="en-US" sz="4800" dirty="0" smtClean="0"/>
              <a:t>, course reserves, </a:t>
            </a:r>
            <a:r>
              <a:rPr lang="en-US" sz="4800" dirty="0" smtClean="0">
                <a:solidFill>
                  <a:srgbClr val="FF0000"/>
                </a:solidFill>
              </a:rPr>
              <a:t>science</a:t>
            </a:r>
            <a:r>
              <a:rPr lang="en-US" sz="4800" dirty="0" smtClean="0"/>
              <a:t>, </a:t>
            </a:r>
            <a:r>
              <a:rPr lang="en-US" sz="4800" dirty="0" err="1" smtClean="0"/>
              <a:t>gis</a:t>
            </a:r>
            <a:r>
              <a:rPr lang="en-US" sz="4800" dirty="0" smtClean="0"/>
              <a:t>, </a:t>
            </a:r>
            <a:r>
              <a:rPr lang="en-US" sz="4800" dirty="0" err="1" smtClean="0"/>
              <a:t>tripsaver</a:t>
            </a:r>
            <a:r>
              <a:rPr lang="en-US" sz="4800" dirty="0" smtClean="0"/>
              <a:t>, academic search premier, </a:t>
            </a:r>
            <a:r>
              <a:rPr lang="en-US" sz="4800" dirty="0" err="1" smtClean="0">
                <a:solidFill>
                  <a:srgbClr val="FF0000"/>
                </a:solidFill>
              </a:rPr>
              <a:t>harvard</a:t>
            </a:r>
            <a:r>
              <a:rPr lang="en-US" sz="4800" dirty="0" smtClean="0">
                <a:solidFill>
                  <a:srgbClr val="FF0000"/>
                </a:solidFill>
              </a:rPr>
              <a:t> business review</a:t>
            </a:r>
            <a:r>
              <a:rPr lang="en-US" sz="4800" dirty="0" smtClean="0"/>
              <a:t>, </a:t>
            </a:r>
            <a:r>
              <a:rPr lang="en-US" sz="4800" dirty="0" err="1" smtClean="0"/>
              <a:t>eric</a:t>
            </a:r>
            <a:r>
              <a:rPr lang="en-US" sz="4800" dirty="0" smtClean="0"/>
              <a:t>, citation, thesis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30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1649"/>
            <a:ext cx="7772400" cy="3148643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web of science, </a:t>
            </a:r>
            <a:r>
              <a:rPr lang="en-US" sz="4800" dirty="0" smtClean="0">
                <a:solidFill>
                  <a:srgbClr val="FF0000"/>
                </a:solidFill>
              </a:rPr>
              <a:t>citation builder</a:t>
            </a:r>
            <a:r>
              <a:rPr lang="en-US" sz="4800" dirty="0" smtClean="0"/>
              <a:t>, </a:t>
            </a:r>
            <a:r>
              <a:rPr lang="en-US" sz="4800" dirty="0" err="1" smtClean="0">
                <a:solidFill>
                  <a:srgbClr val="FF0000"/>
                </a:solidFill>
              </a:rPr>
              <a:t>refworks</a:t>
            </a:r>
            <a:r>
              <a:rPr lang="en-US" sz="4800" dirty="0" smtClean="0"/>
              <a:t>, </a:t>
            </a:r>
            <a:r>
              <a:rPr lang="en-US" sz="4800" dirty="0" err="1" smtClean="0"/>
              <a:t>jstor</a:t>
            </a:r>
            <a:r>
              <a:rPr lang="en-US" sz="4800" dirty="0" smtClean="0"/>
              <a:t>, </a:t>
            </a:r>
            <a:r>
              <a:rPr lang="en-US" sz="4800" dirty="0" err="1" smtClean="0"/>
              <a:t>google</a:t>
            </a:r>
            <a:r>
              <a:rPr lang="en-US" sz="4800" dirty="0" smtClean="0"/>
              <a:t> scholar, </a:t>
            </a:r>
            <a:r>
              <a:rPr lang="en-US" sz="4800" dirty="0" err="1" smtClean="0"/>
              <a:t>pubmed</a:t>
            </a:r>
            <a:r>
              <a:rPr lang="en-US" sz="4800" dirty="0" smtClean="0"/>
              <a:t>, petition, </a:t>
            </a:r>
            <a:r>
              <a:rPr lang="en-US" sz="4800" dirty="0" err="1" smtClean="0"/>
              <a:t>ieee</a:t>
            </a:r>
            <a:r>
              <a:rPr lang="en-US" sz="4800" dirty="0" smtClean="0"/>
              <a:t>, </a:t>
            </a:r>
            <a:r>
              <a:rPr lang="en-US" sz="4800" dirty="0" err="1" smtClean="0"/>
              <a:t>naxos</a:t>
            </a:r>
            <a:r>
              <a:rPr lang="en-US" sz="4800" dirty="0" smtClean="0"/>
              <a:t>, </a:t>
            </a:r>
            <a:r>
              <a:rPr lang="en-US" sz="4800" dirty="0" err="1" smtClean="0">
                <a:solidFill>
                  <a:srgbClr val="FF0000"/>
                </a:solidFill>
              </a:rPr>
              <a:t>etd</a:t>
            </a:r>
            <a:r>
              <a:rPr lang="en-US" sz="4800" dirty="0" smtClean="0"/>
              <a:t>, course reserves, science, </a:t>
            </a:r>
            <a:r>
              <a:rPr lang="en-US" sz="4800" dirty="0" err="1" smtClean="0">
                <a:solidFill>
                  <a:srgbClr val="FF0000"/>
                </a:solidFill>
              </a:rPr>
              <a:t>gis</a:t>
            </a:r>
            <a:r>
              <a:rPr lang="en-US" sz="4800" dirty="0" smtClean="0"/>
              <a:t>, </a:t>
            </a:r>
            <a:r>
              <a:rPr lang="en-US" sz="4800" dirty="0" err="1" smtClean="0"/>
              <a:t>tripsaver</a:t>
            </a:r>
            <a:r>
              <a:rPr lang="en-US" sz="4800" dirty="0" smtClean="0"/>
              <a:t>, academic search premier, </a:t>
            </a:r>
            <a:r>
              <a:rPr lang="en-US" sz="4800" dirty="0" err="1" smtClean="0"/>
              <a:t>harvard</a:t>
            </a:r>
            <a:r>
              <a:rPr lang="en-US" sz="4800" dirty="0" smtClean="0"/>
              <a:t> business review, </a:t>
            </a:r>
            <a:r>
              <a:rPr lang="en-US" sz="4800" dirty="0" err="1" smtClean="0"/>
              <a:t>eric</a:t>
            </a:r>
            <a:r>
              <a:rPr lang="en-US" sz="4800" dirty="0" smtClean="0"/>
              <a:t>, </a:t>
            </a:r>
            <a:r>
              <a:rPr lang="en-US" sz="4800" dirty="0" smtClean="0">
                <a:solidFill>
                  <a:srgbClr val="FF0000"/>
                </a:solidFill>
              </a:rPr>
              <a:t>citation</a:t>
            </a:r>
            <a:r>
              <a:rPr lang="en-US" sz="4800" dirty="0" smtClean="0"/>
              <a:t>, </a:t>
            </a:r>
            <a:r>
              <a:rPr lang="en-US" sz="4800" dirty="0" smtClean="0">
                <a:solidFill>
                  <a:srgbClr val="FF0000"/>
                </a:solidFill>
              </a:rPr>
              <a:t>thesis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1543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1649"/>
            <a:ext cx="7772400" cy="3148643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web of science, citation builder, </a:t>
            </a:r>
            <a:r>
              <a:rPr lang="en-US" sz="4800" dirty="0" err="1" smtClean="0"/>
              <a:t>refworks</a:t>
            </a:r>
            <a:r>
              <a:rPr lang="en-US" sz="4800" dirty="0" smtClean="0"/>
              <a:t>, </a:t>
            </a:r>
            <a:r>
              <a:rPr lang="en-US" sz="4800" dirty="0" err="1" smtClean="0"/>
              <a:t>jstor</a:t>
            </a:r>
            <a:r>
              <a:rPr lang="en-US" sz="4800" dirty="0" smtClean="0"/>
              <a:t>, </a:t>
            </a:r>
            <a:r>
              <a:rPr lang="en-US" sz="4800" dirty="0" err="1" smtClean="0"/>
              <a:t>google</a:t>
            </a:r>
            <a:r>
              <a:rPr lang="en-US" sz="4800" dirty="0" smtClean="0"/>
              <a:t> scholar, </a:t>
            </a:r>
            <a:r>
              <a:rPr lang="en-US" sz="4800" dirty="0" err="1" smtClean="0"/>
              <a:t>pubmed</a:t>
            </a:r>
            <a:r>
              <a:rPr lang="en-US" sz="4800" dirty="0" smtClean="0"/>
              <a:t>, </a:t>
            </a:r>
            <a:r>
              <a:rPr lang="en-US" sz="4800" dirty="0" smtClean="0">
                <a:solidFill>
                  <a:srgbClr val="FF0000"/>
                </a:solidFill>
              </a:rPr>
              <a:t>petition</a:t>
            </a:r>
            <a:r>
              <a:rPr lang="en-US" sz="4800" dirty="0" smtClean="0"/>
              <a:t>, </a:t>
            </a:r>
            <a:r>
              <a:rPr lang="en-US" sz="4800" dirty="0" err="1" smtClean="0"/>
              <a:t>ieee</a:t>
            </a:r>
            <a:r>
              <a:rPr lang="en-US" sz="4800" dirty="0" smtClean="0"/>
              <a:t>, </a:t>
            </a:r>
            <a:r>
              <a:rPr lang="en-US" sz="4800" dirty="0" err="1" smtClean="0"/>
              <a:t>naxos</a:t>
            </a:r>
            <a:r>
              <a:rPr lang="en-US" sz="4800" dirty="0" smtClean="0"/>
              <a:t>, </a:t>
            </a:r>
            <a:r>
              <a:rPr lang="en-US" sz="4800" dirty="0" err="1" smtClean="0"/>
              <a:t>etd</a:t>
            </a:r>
            <a:r>
              <a:rPr lang="en-US" sz="4800" dirty="0" smtClean="0"/>
              <a:t>, course reserves, science, </a:t>
            </a:r>
            <a:r>
              <a:rPr lang="en-US" sz="4800" dirty="0" err="1" smtClean="0"/>
              <a:t>gis</a:t>
            </a:r>
            <a:r>
              <a:rPr lang="en-US" sz="4800" dirty="0" smtClean="0"/>
              <a:t>, </a:t>
            </a:r>
            <a:r>
              <a:rPr lang="en-US" sz="4800" dirty="0" err="1" smtClean="0"/>
              <a:t>tripsaver</a:t>
            </a:r>
            <a:r>
              <a:rPr lang="en-US" sz="4800" dirty="0" smtClean="0"/>
              <a:t>, academic search premier, </a:t>
            </a:r>
            <a:r>
              <a:rPr lang="en-US" sz="4800" dirty="0" err="1" smtClean="0"/>
              <a:t>harvard</a:t>
            </a:r>
            <a:r>
              <a:rPr lang="en-US" sz="4800" dirty="0" smtClean="0"/>
              <a:t> business review, </a:t>
            </a:r>
            <a:r>
              <a:rPr lang="en-US" sz="4800" dirty="0" err="1" smtClean="0"/>
              <a:t>eric</a:t>
            </a:r>
            <a:r>
              <a:rPr lang="en-US" sz="4800" dirty="0" smtClean="0"/>
              <a:t>, citation, thesis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9151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10573" y="280732"/>
            <a:ext cx="85559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smtClean="0"/>
              <a:t>Query Distribution Spring 2011</a:t>
            </a:r>
            <a:endParaRPr lang="en-US" sz="4800" dirty="0"/>
          </a:p>
        </p:txBody>
      </p:sp>
      <p:pic>
        <p:nvPicPr>
          <p:cNvPr id="2" name="Picture 1" descr="Screen shot 2012-01-24 at 4.39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1582077"/>
            <a:ext cx="9144000" cy="471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524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10573" y="280732"/>
            <a:ext cx="85559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/>
              <a:t>Query Distribution Spring 2011</a:t>
            </a:r>
          </a:p>
        </p:txBody>
      </p:sp>
      <p:pic>
        <p:nvPicPr>
          <p:cNvPr id="2" name="Picture 1" descr="Screen shot 2012-01-24 at 4.39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1582077"/>
            <a:ext cx="9144000" cy="471160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1596" y="2941983"/>
            <a:ext cx="8877492" cy="651347"/>
          </a:xfrm>
          <a:prstGeom prst="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9553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10573" y="280732"/>
            <a:ext cx="85559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/>
              <a:t>Query Distribution Spring 2011</a:t>
            </a:r>
          </a:p>
        </p:txBody>
      </p:sp>
      <p:pic>
        <p:nvPicPr>
          <p:cNvPr id="2" name="Picture 1" descr="Screen shot 2012-01-24 at 4.39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1582077"/>
            <a:ext cx="9144000" cy="471160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1596" y="3593330"/>
            <a:ext cx="8877492" cy="651347"/>
          </a:xfrm>
          <a:prstGeom prst="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913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10573" y="280732"/>
            <a:ext cx="85559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/>
              <a:t>Query Distribution Spring 2011</a:t>
            </a:r>
          </a:p>
        </p:txBody>
      </p:sp>
      <p:pic>
        <p:nvPicPr>
          <p:cNvPr id="2" name="Picture 1" descr="Screen shot 2012-01-24 at 4.39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1582077"/>
            <a:ext cx="9144000" cy="471160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1596" y="4241471"/>
            <a:ext cx="8877492" cy="651347"/>
          </a:xfrm>
          <a:prstGeom prst="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9007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1649"/>
            <a:ext cx="7772400" cy="1208889"/>
          </a:xfrm>
        </p:spPr>
        <p:txBody>
          <a:bodyPr>
            <a:normAutofit/>
          </a:bodyPr>
          <a:lstStyle/>
          <a:p>
            <a:r>
              <a:rPr lang="en-US" dirty="0" smtClean="0"/>
              <a:t>Main points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3577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15749"/>
            <a:ext cx="7772400" cy="120888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Single/default search signals confidence to people that our search tools will just work.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6192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15749"/>
            <a:ext cx="7772400" cy="120888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Important to consider what the default search box doesn’t search.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4296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15749"/>
            <a:ext cx="7772400" cy="1208889"/>
          </a:xfrm>
        </p:spPr>
        <p:txBody>
          <a:bodyPr>
            <a:normAutofit/>
          </a:bodyPr>
          <a:lstStyle/>
          <a:p>
            <a:r>
              <a:rPr lang="en-US" dirty="0" smtClean="0"/>
              <a:t>Dynamic results drive traffic.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006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70024"/>
            <a:ext cx="7772400" cy="120888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Make sure the most frequent queries provide great results.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4405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300" y="1993527"/>
            <a:ext cx="6437376" cy="2451877"/>
          </a:xfrm>
        </p:spPr>
        <p:txBody>
          <a:bodyPr>
            <a:normAutofit/>
          </a:bodyPr>
          <a:lstStyle/>
          <a:p>
            <a:r>
              <a:rPr lang="en-US" dirty="0" smtClean="0"/>
              <a:t>Part 3: Collecting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7838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300" y="1993527"/>
            <a:ext cx="6437376" cy="245187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3" name="Picture 2" descr="Screen shot 2012-01-25 at 2.37.1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45163" y="0"/>
            <a:ext cx="7646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651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300" y="2684156"/>
            <a:ext cx="6437376" cy="2451877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Timestamp</a:t>
            </a:r>
            <a:br>
              <a:rPr lang="en-US" dirty="0" smtClean="0"/>
            </a:br>
            <a:r>
              <a:rPr lang="en-US" dirty="0" smtClean="0"/>
              <a:t>Date</a:t>
            </a:r>
            <a:br>
              <a:rPr lang="en-US" dirty="0" smtClean="0"/>
            </a:br>
            <a:r>
              <a:rPr lang="en-US" dirty="0" smtClean="0"/>
              <a:t>Time</a:t>
            </a:r>
            <a:br>
              <a:rPr lang="en-US" dirty="0" smtClean="0"/>
            </a:br>
            <a:r>
              <a:rPr lang="en-US" dirty="0" smtClean="0"/>
              <a:t>Action (SEARCH)</a:t>
            </a:r>
            <a:br>
              <a:rPr lang="en-US" dirty="0" smtClean="0"/>
            </a:br>
            <a:r>
              <a:rPr lang="en-US" dirty="0" smtClean="0"/>
              <a:t>Query (</a:t>
            </a:r>
            <a:r>
              <a:rPr lang="en-US" dirty="0" err="1" smtClean="0"/>
              <a:t>john+muir</a:t>
            </a:r>
            <a:r>
              <a:rPr lang="en-US" dirty="0" smtClean="0"/>
              <a:t>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Referrer </a:t>
            </a:r>
            <a:r>
              <a:rPr lang="en-US" dirty="0" smtClean="0"/>
              <a:t>URL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070" y="531669"/>
            <a:ext cx="486788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Tracking Searches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0560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300" y="2684156"/>
            <a:ext cx="6437376" cy="2451877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Timestamp</a:t>
            </a:r>
            <a:br>
              <a:rPr lang="en-US" dirty="0" smtClean="0"/>
            </a:br>
            <a:r>
              <a:rPr lang="en-US" dirty="0" smtClean="0"/>
              <a:t>Date</a:t>
            </a:r>
            <a:br>
              <a:rPr lang="en-US" dirty="0" smtClean="0"/>
            </a:br>
            <a:r>
              <a:rPr lang="en-US" dirty="0" smtClean="0"/>
              <a:t>Time</a:t>
            </a:r>
            <a:br>
              <a:rPr lang="en-US" dirty="0" smtClean="0"/>
            </a:br>
            <a:r>
              <a:rPr lang="en-US" dirty="0" smtClean="0"/>
              <a:t>Action (CLICK)</a:t>
            </a:r>
            <a:br>
              <a:rPr lang="en-US" dirty="0" smtClean="0"/>
            </a:br>
            <a:r>
              <a:rPr lang="en-US" dirty="0" smtClean="0"/>
              <a:t>Category (CAT)</a:t>
            </a:r>
            <a:br>
              <a:rPr lang="en-US" dirty="0" smtClean="0"/>
            </a:br>
            <a:r>
              <a:rPr lang="en-US" dirty="0" smtClean="0"/>
              <a:t>Link (RES_1)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070" y="531669"/>
            <a:ext cx="60903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Tracking Click-</a:t>
            </a:r>
            <a:r>
              <a:rPr lang="en-US" sz="4400" dirty="0" err="1" smtClean="0"/>
              <a:t>throughs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5320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creen shot 2012-01-25 at 2.52.4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746887"/>
            <a:ext cx="9144000" cy="503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8491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300" y="1550559"/>
            <a:ext cx="6437376" cy="2451877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Alternative:</a:t>
            </a:r>
            <a:br>
              <a:rPr lang="en-US" dirty="0" smtClean="0"/>
            </a:br>
            <a:r>
              <a:rPr lang="en-US" dirty="0" smtClean="0"/>
              <a:t>Event tracking in Google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365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300" y="1550559"/>
            <a:ext cx="6437376" cy="2451877"/>
          </a:xfrm>
        </p:spPr>
        <p:txBody>
          <a:bodyPr>
            <a:normAutofit/>
          </a:bodyPr>
          <a:lstStyle/>
          <a:p>
            <a:pPr algn="l"/>
            <a:endParaRPr lang="en-US" dirty="0"/>
          </a:p>
        </p:txBody>
      </p:sp>
      <p:pic>
        <p:nvPicPr>
          <p:cNvPr id="3" name="Picture 2" descr="Screen shot 2012-01-25 at 3.04.4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45753" y="0"/>
            <a:ext cx="8232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0869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2640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1649"/>
            <a:ext cx="7772400" cy="1208889"/>
          </a:xfrm>
        </p:spPr>
        <p:txBody>
          <a:bodyPr>
            <a:normAutofit/>
          </a:bodyPr>
          <a:lstStyle/>
          <a:p>
            <a:r>
              <a:rPr lang="en-US" dirty="0" smtClean="0"/>
              <a:t>Thanks.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8368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50886"/>
            <a:ext cx="7772400" cy="1208889"/>
          </a:xfrm>
        </p:spPr>
        <p:txBody>
          <a:bodyPr>
            <a:noAutofit/>
          </a:bodyPr>
          <a:lstStyle/>
          <a:p>
            <a:r>
              <a:rPr lang="en-US" dirty="0" smtClean="0"/>
              <a:t>Cory Lown</a:t>
            </a:r>
            <a:br>
              <a:rPr lang="en-US" dirty="0" smtClean="0"/>
            </a:br>
            <a:r>
              <a:rPr lang="en-US" dirty="0" smtClean="0"/>
              <a:t>NCSU Libraries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cwlown@ncsu.</a:t>
            </a:r>
            <a:r>
              <a:rPr lang="en-US" dirty="0" err="1" smtClean="0"/>
              <a:t>edu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@</a:t>
            </a:r>
            <a:r>
              <a:rPr lang="en-US" dirty="0" err="1" smtClean="0"/>
              <a:t>cowilo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C&amp;RL Article Preprint</a:t>
            </a:r>
            <a:br>
              <a:rPr lang="en-US" dirty="0" smtClean="0"/>
            </a:br>
            <a:r>
              <a:rPr lang="en-US" dirty="0" smtClean="0"/>
              <a:t>http://</a:t>
            </a:r>
            <a:r>
              <a:rPr lang="en-US" dirty="0" err="1" smtClean="0"/>
              <a:t>go.ncsu.edu/librarysearch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3656955"/>
            <a:ext cx="7772400" cy="1208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3908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4461</TotalTime>
  <Words>686</Words>
  <Application>Microsoft Macintosh PowerPoint</Application>
  <PresentationFormat>On-screen Show (4:3)</PresentationFormat>
  <Paragraphs>70</Paragraphs>
  <Slides>48</Slides>
  <Notes>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How people search the library from a single search box</vt:lpstr>
      <vt:lpstr>1. Academic library search environment</vt:lpstr>
      <vt:lpstr>1. Academic library search environment</vt:lpstr>
      <vt:lpstr> </vt:lpstr>
      <vt:lpstr>73% of searches from the home page start from the default tab</vt:lpstr>
      <vt:lpstr>Slide 6</vt:lpstr>
      <vt:lpstr>Slide 7</vt:lpstr>
      <vt:lpstr>Slide 8</vt:lpstr>
      <vt:lpstr>Slide 9</vt:lpstr>
      <vt:lpstr>Journal Articles,  Catalog,  Journal Titles,  Database Titles,  Library Website,</vt:lpstr>
      <vt:lpstr>Best Bets, Spelling Suggestions, Loaded Links, FAQs, Smart Subjects,</vt:lpstr>
      <vt:lpstr>Slide 12</vt:lpstr>
      <vt:lpstr>Slide 13</vt:lpstr>
      <vt:lpstr>Best Bets</vt:lpstr>
      <vt:lpstr>Part 2: Search stats at NCSU</vt:lpstr>
      <vt:lpstr> Fall 2010 and Spring 2011</vt:lpstr>
      <vt:lpstr>739,180 Searches  655,388 Click-throughs</vt:lpstr>
      <vt:lpstr>Slide 18</vt:lpstr>
      <vt:lpstr>Article and Catalog results are really important.</vt:lpstr>
      <vt:lpstr>23% of searchers are doing something else.  Journal titles, databases, website results, etc.</vt:lpstr>
      <vt:lpstr>For Articles, people use one of the first 3 results about 70% of the time.</vt:lpstr>
      <vt:lpstr>Slide 22</vt:lpstr>
      <vt:lpstr>Slide 23</vt:lpstr>
      <vt:lpstr>Slide 24</vt:lpstr>
      <vt:lpstr>web of science, citation builder, refworks, jstor, google scholar, pubmed, petition, ieee, naxos, etd, course reserves, science, gis, tripsaver, academic search premier, harvard business review, eric, citation, thesis</vt:lpstr>
      <vt:lpstr>web of science, citation builder, refworks, jstor, google scholar, pubmed, petition, ieee, naxos, etd, course reserves, science, gis, tripsaver, academic search premier, harvard business review, eric, citation, thesis</vt:lpstr>
      <vt:lpstr>web of science, citation builder, refworks, jstor, google scholar, pubmed, petition, ieee, naxos, etd, course reserves, science, gis, tripsaver, academic search premier, harvard business review, eric, citation, thesis</vt:lpstr>
      <vt:lpstr>web of science, citation builder, refworks, jstor, google scholar, pubmed, petition, ieee, naxos, etd, course reserves, science, gis, tripsaver, academic search premier, harvard business review, eric, citation, thesis</vt:lpstr>
      <vt:lpstr>web of science, citation builder, refworks, jstor, google scholar, pubmed, petition, ieee, naxos, etd, course reserves, science, gis, tripsaver, academic search premier, harvard business review, eric, citation, thesis</vt:lpstr>
      <vt:lpstr>Slide 30</vt:lpstr>
      <vt:lpstr>Slide 31</vt:lpstr>
      <vt:lpstr>Slide 32</vt:lpstr>
      <vt:lpstr>Slide 33</vt:lpstr>
      <vt:lpstr>Main points</vt:lpstr>
      <vt:lpstr>Single/default search signals confidence to people that our search tools will just work.</vt:lpstr>
      <vt:lpstr>Important to consider what the default search box doesn’t search.</vt:lpstr>
      <vt:lpstr>Dynamic results drive traffic.</vt:lpstr>
      <vt:lpstr>Make sure the most frequent queries provide great results.</vt:lpstr>
      <vt:lpstr>Part 3: Collecting data</vt:lpstr>
      <vt:lpstr>Slide 40</vt:lpstr>
      <vt:lpstr>Timestamp Date Time Action (SEARCH) Query (john+muir) Referrer URL </vt:lpstr>
      <vt:lpstr>Timestamp Date Time Action (CLICK) Category (CAT) Link (RES_1) </vt:lpstr>
      <vt:lpstr>Slide 43</vt:lpstr>
      <vt:lpstr>Alternative: Event tracking in Google Analytics</vt:lpstr>
      <vt:lpstr>Slide 45</vt:lpstr>
      <vt:lpstr>Slide 46</vt:lpstr>
      <vt:lpstr>Thanks.</vt:lpstr>
      <vt:lpstr>Cory Lown NCSU Libraries  cwlown@ncsu.edu @cowilo  C&amp;RL Article Preprint http://go.ncsu.edu/librarysearch</vt:lpstr>
    </vt:vector>
  </TitlesOfParts>
  <Company>NCSU Libraries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people search the library from a single search box</dc:title>
  <dc:creator>Cory Lown</dc:creator>
  <cp:lastModifiedBy>NCSU Libraries</cp:lastModifiedBy>
  <cp:revision>248</cp:revision>
  <cp:lastPrinted>2012-02-03T19:05:33Z</cp:lastPrinted>
  <dcterms:created xsi:type="dcterms:W3CDTF">2012-02-07T23:06:31Z</dcterms:created>
  <dcterms:modified xsi:type="dcterms:W3CDTF">2012-02-08T16:13:22Z</dcterms:modified>
</cp:coreProperties>
</file>