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71"/>
  </p:normalViewPr>
  <p:slideViewPr>
    <p:cSldViewPr snapToGrid="0">
      <p:cViewPr varScale="1">
        <p:scale>
          <a:sx n="91" d="100"/>
          <a:sy n="91" d="100"/>
        </p:scale>
        <p:origin x="4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311708" y="992766"/>
            <a:ext cx="8520599" cy="27368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599" cy="1056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599" cy="2618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4202966"/>
            <a:ext cx="8520599" cy="173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599" cy="11222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899" cy="4555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899" cy="4555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7999" cy="100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7999" cy="423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2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199" cy="197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199" cy="1646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</a:rPr>
              <a:t>‹#›</a:t>
            </a:fld>
            <a:endParaRPr lang="en-US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gif"/><Relationship Id="rId6" Type="http://schemas.openxmlformats.org/officeDocument/2006/relationships/image" Target="../media/image8.jp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namcookanalytics.com/software-defect-origins-and-removal-methods/" TargetMode="External"/><Relationship Id="rId4" Type="http://schemas.openxmlformats.org/officeDocument/2006/relationships/hyperlink" Target="http://www.viva64.com/en/n/0104/" TargetMode="External"/><Relationship Id="rId5" Type="http://schemas.openxmlformats.org/officeDocument/2006/relationships/hyperlink" Target="http://www.klocwork.com/getattachment/026a4adf-ca5e-46a8-bc0c-2bb1ec83a59f/Challenging-SCA-Myths" TargetMode="Externa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1024400" y="1423125"/>
            <a:ext cx="7095299" cy="470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roxima Nova"/>
              <a:buNone/>
            </a:pPr>
            <a:r>
              <a:rPr lang="en-US" sz="480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  <a:sym typeface="Proxima Nova"/>
              </a:rPr>
              <a:t>Why Every Dev. Team Needs Static Analysis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733" y="5808603"/>
            <a:ext cx="2813538" cy="63524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/>
        </p:nvSpPr>
        <p:spPr>
          <a:xfrm>
            <a:off x="1024400" y="1423125"/>
            <a:ext cx="7342499" cy="4704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15000"/>
              </a:lnSpc>
              <a:spcBef>
                <a:spcPts val="0"/>
              </a:spcBef>
              <a:buSzPct val="25000"/>
              <a:buNone/>
            </a:pPr>
            <a:r>
              <a:rPr lang="en-US" sz="2800" b="1" dirty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Most forms of testing only find about </a:t>
            </a:r>
            <a:r>
              <a:rPr lang="en-US" sz="2800" b="1" dirty="0">
                <a:solidFill>
                  <a:srgbClr val="0077C6"/>
                </a:solidFill>
                <a:latin typeface="+mj-lt"/>
                <a:ea typeface="Proxima Nova"/>
                <a:cs typeface="Proxima Nova"/>
                <a:sym typeface="Proxima Nova"/>
              </a:rPr>
              <a:t>1</a:t>
            </a:r>
            <a:r>
              <a:rPr lang="en-US" sz="2800" b="1" dirty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 </a:t>
            </a:r>
            <a:r>
              <a:rPr lang="en-US" sz="2800" b="1" dirty="0">
                <a:solidFill>
                  <a:srgbClr val="0077C6"/>
                </a:solidFill>
                <a:latin typeface="+mj-lt"/>
                <a:ea typeface="Proxima Nova"/>
                <a:cs typeface="Proxima Nova"/>
                <a:sym typeface="Proxima Nova"/>
              </a:rPr>
              <a:t>bug</a:t>
            </a:r>
            <a:r>
              <a:rPr lang="en-US" sz="2800" b="1" dirty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 out of every </a:t>
            </a:r>
            <a:r>
              <a:rPr lang="en-US" sz="2800" b="1" dirty="0">
                <a:solidFill>
                  <a:srgbClr val="0077C6"/>
                </a:solidFill>
                <a:latin typeface="+mj-lt"/>
                <a:ea typeface="Proxima Nova"/>
                <a:cs typeface="Proxima Nova"/>
                <a:sym typeface="Proxima Nova"/>
              </a:rPr>
              <a:t>3</a:t>
            </a:r>
            <a:r>
              <a:rPr lang="en-US" sz="2800" b="1" dirty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 And all tests together barely remove </a:t>
            </a:r>
            <a:r>
              <a:rPr lang="en-US" sz="2800" b="1" dirty="0">
                <a:solidFill>
                  <a:schemeClr val="accent1"/>
                </a:solidFill>
                <a:latin typeface="+mj-lt"/>
                <a:ea typeface="Proxima Nova"/>
                <a:cs typeface="Proxima Nova"/>
                <a:sym typeface="Proxima Nova"/>
              </a:rPr>
              <a:t>85%</a:t>
            </a:r>
            <a:r>
              <a:rPr lang="en-US" sz="2800" b="1" dirty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 of bugs during testing</a:t>
            </a:r>
          </a:p>
          <a:p>
            <a:pPr marL="0" marR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2800" b="1" dirty="0">
              <a:solidFill>
                <a:srgbClr val="595959"/>
              </a:solidFill>
              <a:latin typeface="+mj-lt"/>
              <a:ea typeface="Proxima Nova"/>
              <a:cs typeface="Proxima Nova"/>
              <a:sym typeface="Proxima Nova"/>
            </a:endParaRPr>
          </a:p>
          <a:p>
            <a:pPr marL="0" marR="0" lvl="0" indent="0" rtl="0">
              <a:lnSpc>
                <a:spcPct val="115000"/>
              </a:lnSpc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Even the best companies and organizations have released products with expensive (but sometimes simple to fix) bugs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 baseline="0" dirty="0">
              <a:solidFill>
                <a:srgbClr val="595959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114" name="Shape 114"/>
          <p:cNvGrpSpPr/>
          <p:nvPr/>
        </p:nvGrpSpPr>
        <p:grpSpPr>
          <a:xfrm>
            <a:off x="922768" y="5333264"/>
            <a:ext cx="7298462" cy="794753"/>
            <a:chOff x="943708" y="4881039"/>
            <a:chExt cx="7298462" cy="794753"/>
          </a:xfrm>
        </p:grpSpPr>
        <p:pic>
          <p:nvPicPr>
            <p:cNvPr id="115" name="Shape 1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47494" y="5017785"/>
              <a:ext cx="396237" cy="4853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Shape 11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184746" y="5045626"/>
              <a:ext cx="630694" cy="5222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Shape 11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990361" y="4998030"/>
              <a:ext cx="1251809" cy="5458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Shape 11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545421" y="4881039"/>
              <a:ext cx="1324589" cy="7947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Shape 11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43708" y="5098560"/>
              <a:ext cx="348342" cy="4164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Shape 12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090518" y="4951160"/>
              <a:ext cx="1080370" cy="6375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Shape 12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419082" y="5025948"/>
              <a:ext cx="610194" cy="50493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1010333" y="1183974"/>
            <a:ext cx="7095299" cy="4703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FFFF"/>
                </a:solidFill>
                <a:latin typeface="+mj-lt"/>
                <a:ea typeface="Proxima Nova"/>
                <a:cs typeface="Proxima Nova"/>
                <a:sym typeface="Proxima Nova"/>
              </a:rPr>
              <a:t>The Advantages of Testing and </a:t>
            </a:r>
            <a:r>
              <a:rPr lang="en-US" sz="4800" b="1">
                <a:solidFill>
                  <a:srgbClr val="FFFFFF"/>
                </a:solidFill>
                <a:latin typeface="+mj-lt"/>
                <a:ea typeface="Proxima Nova"/>
                <a:cs typeface="Proxima Nova"/>
                <a:sym typeface="Proxima Nova"/>
              </a:rPr>
              <a:t>Static </a:t>
            </a:r>
            <a:r>
              <a:rPr lang="en-US" sz="4800" b="1" smtClean="0">
                <a:solidFill>
                  <a:srgbClr val="FFFFFF"/>
                </a:solidFill>
                <a:latin typeface="+mj-lt"/>
                <a:ea typeface="Proxima Nova"/>
                <a:cs typeface="Proxima Nova"/>
                <a:sym typeface="Proxima Nova"/>
              </a:rPr>
              <a:t>Analysis </a:t>
            </a:r>
            <a:endParaRPr lang="en-US" sz="4800" b="1" dirty="0">
              <a:solidFill>
                <a:srgbClr val="FFFFFF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/>
        </p:nvSpPr>
        <p:spPr>
          <a:xfrm>
            <a:off x="501600" y="405800"/>
            <a:ext cx="8086199" cy="2674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buSzPct val="25000"/>
              <a:buNone/>
            </a:pPr>
            <a:r>
              <a:rPr lang="en-US" sz="6000" i="1">
                <a:solidFill>
                  <a:srgbClr val="0077C6"/>
                </a:solidFill>
                <a:latin typeface="Proxima Nova"/>
                <a:ea typeface="Proxima Nova"/>
                <a:cs typeface="Proxima Nova"/>
                <a:sym typeface="Proxima Nova"/>
              </a:rPr>
              <a:t>“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buNone/>
            </a:pPr>
            <a:endParaRPr sz="6000" i="1">
              <a:solidFill>
                <a:srgbClr val="0077C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buSzPct val="25000"/>
              <a:buNone/>
            </a:pPr>
            <a:r>
              <a:rPr lang="en-US" sz="6000" i="1">
                <a:solidFill>
                  <a:srgbClr val="0077C6"/>
                </a:solidFill>
                <a:latin typeface="Proxima Nova"/>
                <a:ea typeface="Proxima Nova"/>
                <a:cs typeface="Proxima Nova"/>
                <a:sym typeface="Proxima Nova"/>
              </a:rPr>
              <a:t>”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1024400" y="762000"/>
            <a:ext cx="7095299" cy="286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buSzPct val="25000"/>
              <a:buNone/>
            </a:pPr>
            <a:r>
              <a:rPr lang="en-US" sz="2400" b="0" i="1" u="none" strike="noStrike" cap="none" baseline="0" dirty="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A synergistic combination of defect prevention, pre-test defect removal, and formal testing by certified personnel can top 99% in defect removal efficiency while simultaneously lowering costs and shortening schedules.</a:t>
            </a:r>
          </a:p>
          <a:p>
            <a:pPr marL="0" marR="0" lvl="0" indent="0" algn="r" rtl="0">
              <a:spcBef>
                <a:spcPts val="0"/>
              </a:spcBef>
              <a:buNone/>
            </a:pPr>
            <a:endParaRPr sz="12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>
                <a:solidFill>
                  <a:srgbClr val="0077C6"/>
                </a:solidFill>
                <a:latin typeface="Proxima Nova"/>
                <a:ea typeface="Proxima Nova"/>
                <a:cs typeface="Proxima Nova"/>
                <a:sym typeface="Proxima Nova"/>
              </a:rPr>
              <a:t>- Capers Jones, </a:t>
            </a:r>
            <a:r>
              <a:rPr lang="en-US" sz="1200" b="0" i="0" u="sng" strike="noStrike" cap="none" baseline="0" dirty="0">
                <a:solidFill>
                  <a:srgbClr val="0077C6"/>
                </a:solidFill>
                <a:latin typeface="Proxima Nova"/>
                <a:ea typeface="Proxima Nova"/>
                <a:cs typeface="Proxima Nova"/>
                <a:sym typeface="Proxima Nova"/>
              </a:rPr>
              <a:t>Software Defect Origins and Removal Methods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1024400" y="4330725"/>
            <a:ext cx="7345877" cy="1849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 dirty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Using static analysis, unit testing, code inspections, peer review, QA, pre-test defect removal and prevention can reduce costs by as much as </a:t>
            </a:r>
            <a:r>
              <a:rPr lang="en-US" sz="2400" b="0" i="0" u="none" strike="noStrike" cap="none" baseline="0" dirty="0">
                <a:solidFill>
                  <a:srgbClr val="0077C6"/>
                </a:solidFill>
                <a:latin typeface="+mj-lt"/>
                <a:ea typeface="Proxima Nova"/>
                <a:cs typeface="Proxima Nova"/>
                <a:sym typeface="Proxima Nova"/>
              </a:rPr>
              <a:t>50%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5608" y="2743200"/>
            <a:ext cx="73152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1024400" y="1423125"/>
            <a:ext cx="7095299" cy="4704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-US" sz="2800" b="1" dirty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Using static analysis and dynamic analysis can save a team up to </a:t>
            </a:r>
            <a:r>
              <a:rPr lang="en-US" sz="2800" b="1" dirty="0">
                <a:solidFill>
                  <a:srgbClr val="0077C6"/>
                </a:solidFill>
                <a:latin typeface="+mj-lt"/>
                <a:ea typeface="Proxima Nova"/>
                <a:cs typeface="Proxima Nova"/>
                <a:sym typeface="Proxima Nova"/>
              </a:rPr>
              <a:t>500%</a:t>
            </a:r>
            <a:r>
              <a:rPr lang="en-US" sz="2800" b="1" dirty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 more time.</a:t>
            </a:r>
          </a:p>
          <a:p>
            <a:pPr marL="0" marR="0" lvl="0" indent="0" rtl="0">
              <a:spcBef>
                <a:spcPts val="0"/>
              </a:spcBef>
              <a:buNone/>
            </a:pPr>
            <a:endParaRPr sz="2800" b="1" dirty="0">
              <a:solidFill>
                <a:srgbClr val="595959"/>
              </a:solidFill>
              <a:latin typeface="+mj-lt"/>
              <a:ea typeface="Proxima Nova"/>
              <a:cs typeface="Proxima Nova"/>
              <a:sym typeface="Proxima Nova"/>
            </a:endParaRPr>
          </a:p>
          <a:p>
            <a:pPr marL="0" marR="0" lvl="0" indent="0" rtl="0">
              <a:lnSpc>
                <a:spcPct val="115000"/>
              </a:lnSpc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Static </a:t>
            </a:r>
            <a:r>
              <a:rPr lang="en-US" sz="2400" dirty="0" smtClean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analysis tools, </a:t>
            </a:r>
            <a:r>
              <a:rPr lang="en-US" sz="2400" dirty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specifically, have </a:t>
            </a:r>
            <a:br>
              <a:rPr lang="en-US" sz="2400" dirty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</a:br>
            <a:r>
              <a:rPr lang="en-US" sz="2400" dirty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been shown to push defect detection </a:t>
            </a:r>
            <a:br>
              <a:rPr lang="en-US" sz="2400" dirty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</a:br>
            <a:r>
              <a:rPr lang="en-US" sz="2400" dirty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and removal rates above 65%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3000" b="0" i="0" u="none" strike="noStrike" cap="none" baseline="0" dirty="0">
              <a:solidFill>
                <a:srgbClr val="595959"/>
              </a:solidFill>
              <a:latin typeface="+mj-lt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 baseline="0" dirty="0">
              <a:solidFill>
                <a:srgbClr val="595959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6612625" y="2950525"/>
            <a:ext cx="1502999" cy="18401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7311925" y="3981100"/>
            <a:ext cx="453899" cy="7239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77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 txBox="1"/>
          <p:nvPr/>
        </p:nvSpPr>
        <p:spPr>
          <a:xfrm>
            <a:off x="6934675" y="2999600"/>
            <a:ext cx="1208399" cy="104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2400" b="1">
                <a:solidFill>
                  <a:srgbClr val="0077C6"/>
                </a:solidFill>
                <a:latin typeface="Proxima Nova"/>
                <a:ea typeface="Proxima Nova"/>
                <a:cs typeface="Proxima Nova"/>
                <a:sym typeface="Proxima Nova"/>
              </a:rPr>
              <a:t>Extra </a:t>
            </a:r>
            <a:br>
              <a:rPr lang="en-US" sz="2400" b="1">
                <a:solidFill>
                  <a:srgbClr val="0077C6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400" b="1">
                <a:solidFill>
                  <a:srgbClr val="0077C6"/>
                </a:solidFill>
                <a:latin typeface="Proxima Nova"/>
                <a:ea typeface="Proxima Nova"/>
                <a:cs typeface="Proxima Nova"/>
                <a:sym typeface="Proxima Nova"/>
              </a:rPr>
              <a:t>Time!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1010332" y="1099568"/>
            <a:ext cx="7095299" cy="4703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FFFF"/>
                </a:solidFill>
                <a:latin typeface="+mj-lt"/>
                <a:ea typeface="Proxima Nova"/>
                <a:cs typeface="Proxima Nova"/>
                <a:sym typeface="Proxima Nova"/>
              </a:rPr>
              <a:t>Debunking Static </a:t>
            </a:r>
            <a:r>
              <a:rPr lang="en-US" sz="4800" b="1">
                <a:solidFill>
                  <a:srgbClr val="FFFFFF"/>
                </a:solidFill>
                <a:latin typeface="+mj-lt"/>
                <a:ea typeface="Proxima Nova"/>
                <a:cs typeface="Proxima Nova"/>
                <a:sym typeface="Proxima Nova"/>
              </a:rPr>
              <a:t>Analysis </a:t>
            </a:r>
            <a:r>
              <a:rPr lang="en-US" sz="4800" b="1" smtClean="0">
                <a:solidFill>
                  <a:srgbClr val="FFFFFF"/>
                </a:solidFill>
                <a:latin typeface="+mj-lt"/>
                <a:ea typeface="Proxima Nova"/>
                <a:cs typeface="Proxima Nova"/>
                <a:sym typeface="Proxima Nova"/>
              </a:rPr>
              <a:t>Myths</a:t>
            </a:r>
            <a:endParaRPr lang="en-US" sz="4800" b="1" dirty="0">
              <a:solidFill>
                <a:srgbClr val="FFFFFF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1024400" y="1423125"/>
            <a:ext cx="7095299" cy="470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FFFF"/>
                </a:solidFill>
                <a:latin typeface="+mj-lt"/>
                <a:ea typeface="Proxima Nova"/>
                <a:cs typeface="Proxima Nova"/>
                <a:sym typeface="Proxima Nova"/>
              </a:rPr>
              <a:t>Myth #1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FFFFFF"/>
              </a:solidFill>
              <a:latin typeface="+mj-lt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FFFFFF"/>
              </a:solidFill>
              <a:latin typeface="+mj-lt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FFFF"/>
                </a:solidFill>
                <a:latin typeface="+mj-lt"/>
                <a:ea typeface="Proxima Nova"/>
                <a:cs typeface="Proxima Nova"/>
                <a:sym typeface="Proxima Nova"/>
              </a:rPr>
              <a:t>Static Analysis Tools Return Too Many False Positives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b="1" dirty="0">
              <a:solidFill>
                <a:srgbClr val="FFFFFF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53" name="Shape 153"/>
          <p:cNvSpPr/>
          <p:nvPr/>
        </p:nvSpPr>
        <p:spPr>
          <a:xfrm>
            <a:off x="4244850" y="2656057"/>
            <a:ext cx="654299" cy="5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405421" y="671490"/>
            <a:ext cx="8161803" cy="5525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Strong </a:t>
            </a:r>
            <a:r>
              <a:rPr lang="en-US" sz="2400" b="1" dirty="0" smtClean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static </a:t>
            </a:r>
            <a:r>
              <a:rPr lang="en-US" sz="2400" b="1" dirty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a</a:t>
            </a:r>
            <a:r>
              <a:rPr lang="en-US" sz="2400" b="1" dirty="0" smtClean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nalysis </a:t>
            </a:r>
            <a:r>
              <a:rPr lang="en-US" sz="2400" b="1" dirty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tools let you </a:t>
            </a:r>
            <a:r>
              <a:rPr lang="en-US" sz="2400" b="1" dirty="0" smtClean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customize </a:t>
            </a:r>
            <a:r>
              <a:rPr lang="en-US" sz="2400" b="1" dirty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code rules and metrics in order to fit your project's needs and your coding style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 sz="800" dirty="0">
              <a:solidFill>
                <a:srgbClr val="595959"/>
              </a:solidFill>
              <a:latin typeface="+mj-lt"/>
              <a:ea typeface="Proxima Nova"/>
              <a:cs typeface="Proxima Nova"/>
              <a:sym typeface="Proxima Nova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A lot of false positives might mean:</a:t>
            </a:r>
          </a:p>
          <a:p>
            <a:pPr lvl="0" indent="142240" rtl="0">
              <a:lnSpc>
                <a:spcPct val="150000"/>
              </a:lnSpc>
              <a:spcBef>
                <a:spcPts val="448"/>
              </a:spcBef>
              <a:buClr>
                <a:schemeClr val="accent1"/>
              </a:buClr>
              <a:buSzPct val="100000"/>
            </a:pPr>
            <a:r>
              <a:rPr lang="en-US" sz="2200" dirty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The tool hasn’t been configured specifically for </a:t>
            </a:r>
            <a:r>
              <a:rPr lang="en-US" sz="2200" dirty="0" smtClean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your </a:t>
            </a:r>
            <a:r>
              <a:rPr lang="en-US" sz="2200" dirty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project</a:t>
            </a:r>
          </a:p>
          <a:p>
            <a:pPr lvl="0" indent="142240" rtl="0">
              <a:lnSpc>
                <a:spcPct val="150000"/>
              </a:lnSpc>
              <a:spcBef>
                <a:spcPts val="448"/>
              </a:spcBef>
              <a:buClr>
                <a:schemeClr val="accent1"/>
              </a:buClr>
              <a:buSzPct val="100000"/>
            </a:pPr>
            <a:r>
              <a:rPr lang="en-US" sz="2200" dirty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Developers don’t understand how the tool works</a:t>
            </a:r>
          </a:p>
          <a:p>
            <a:pPr lvl="0" indent="142240" rtl="0">
              <a:lnSpc>
                <a:spcPct val="150000"/>
              </a:lnSpc>
              <a:spcBef>
                <a:spcPts val="448"/>
              </a:spcBef>
              <a:buClr>
                <a:schemeClr val="accent1"/>
              </a:buClr>
              <a:buSzPct val="100000"/>
            </a:pPr>
            <a:r>
              <a:rPr lang="en-US" sz="2200" dirty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The tool is not being used properly in the development cycle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rgbClr val="595959"/>
              </a:solidFill>
              <a:latin typeface="+mj-lt"/>
            </a:endParaRP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1024400" y="1423125"/>
            <a:ext cx="7095299" cy="470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FFFF"/>
                </a:solidFill>
                <a:latin typeface="+mj-lt"/>
                <a:ea typeface="Proxima Nova"/>
                <a:cs typeface="Proxima Nova"/>
                <a:sym typeface="Proxima Nova"/>
              </a:rPr>
              <a:t>Myth #2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FFFFFF"/>
              </a:solidFill>
              <a:latin typeface="+mj-lt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FFFFFF"/>
              </a:solidFill>
              <a:latin typeface="+mj-lt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FFFF"/>
                </a:solidFill>
                <a:latin typeface="+mj-lt"/>
                <a:ea typeface="Proxima Nova"/>
                <a:cs typeface="Proxima Nova"/>
                <a:sym typeface="Proxima Nova"/>
              </a:rPr>
              <a:t>Static Analysis Tools Are Not Affordable or Cost-Effective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b="1" dirty="0">
              <a:solidFill>
                <a:srgbClr val="FFFFFF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4244850" y="2656057"/>
            <a:ext cx="654299" cy="5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1950" y="4017875"/>
            <a:ext cx="3453000" cy="2840099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799316" y="601150"/>
            <a:ext cx="7095299" cy="5525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Static </a:t>
            </a:r>
            <a:r>
              <a:rPr lang="en-US" sz="2400" b="1" dirty="0" smtClean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analysis </a:t>
            </a:r>
            <a:r>
              <a:rPr lang="en-US" sz="2400" b="1" dirty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tools are an investment in your company. They help</a:t>
            </a:r>
            <a:r>
              <a:rPr lang="en-US" sz="2400" b="1" dirty="0" smtClean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…</a:t>
            </a:r>
            <a:endParaRPr sz="800" b="1" dirty="0">
              <a:solidFill>
                <a:srgbClr val="595959"/>
              </a:solidFill>
              <a:latin typeface="+mj-lt"/>
              <a:ea typeface="Proxima Nova"/>
              <a:cs typeface="Proxima Nova"/>
              <a:sym typeface="Proxima Nova"/>
            </a:endParaRPr>
          </a:p>
          <a:p>
            <a:pPr lvl="0" indent="142240" rtl="0">
              <a:lnSpc>
                <a:spcPct val="150000"/>
              </a:lnSpc>
              <a:spcBef>
                <a:spcPts val="448"/>
              </a:spcBef>
              <a:buClr>
                <a:schemeClr val="accent1"/>
              </a:buClr>
              <a:buSzPct val="100000"/>
            </a:pPr>
            <a:r>
              <a:rPr lang="en-US" sz="2200" dirty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Better communication between teams</a:t>
            </a:r>
          </a:p>
          <a:p>
            <a:pPr lvl="0" indent="142240" rtl="0">
              <a:lnSpc>
                <a:spcPct val="150000"/>
              </a:lnSpc>
              <a:spcBef>
                <a:spcPts val="448"/>
              </a:spcBef>
              <a:buClr>
                <a:schemeClr val="accent1"/>
              </a:buClr>
              <a:buSzPct val="100000"/>
            </a:pPr>
            <a:r>
              <a:rPr lang="en-US" sz="2200" dirty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Lessen time spent finding and fixing bugs</a:t>
            </a:r>
          </a:p>
          <a:p>
            <a:pPr lvl="0" indent="142240" rtl="0">
              <a:lnSpc>
                <a:spcPct val="150000"/>
              </a:lnSpc>
              <a:spcBef>
                <a:spcPts val="448"/>
              </a:spcBef>
              <a:buClr>
                <a:schemeClr val="accent1"/>
              </a:buClr>
              <a:buSzPct val="100000"/>
            </a:pPr>
            <a:r>
              <a:rPr lang="en-US" sz="2200" dirty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Meet deadlines more consistently</a:t>
            </a:r>
          </a:p>
          <a:p>
            <a:pPr lvl="0" indent="142240" rtl="0">
              <a:lnSpc>
                <a:spcPct val="150000"/>
              </a:lnSpc>
              <a:spcBef>
                <a:spcPts val="448"/>
              </a:spcBef>
              <a:buClr>
                <a:schemeClr val="accent1"/>
              </a:buClr>
              <a:buSzPct val="100000"/>
              <a:buFont typeface="Proxima Nova"/>
            </a:pPr>
            <a:r>
              <a:rPr lang="en-US" sz="2200" dirty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Cut costs in </a:t>
            </a:r>
            <a:r>
              <a:rPr lang="en-US" sz="2200" dirty="0" smtClean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the QA </a:t>
            </a:r>
            <a:r>
              <a:rPr lang="en-US" sz="2200" dirty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process</a:t>
            </a:r>
          </a:p>
          <a:p>
            <a:pPr lvl="0" indent="142240" rtl="0">
              <a:lnSpc>
                <a:spcPct val="150000"/>
              </a:lnSpc>
              <a:spcBef>
                <a:spcPts val="448"/>
              </a:spcBef>
              <a:buClr>
                <a:schemeClr val="accent1"/>
              </a:buClr>
              <a:buSzPct val="100000"/>
              <a:buFont typeface="Proxima Nova"/>
            </a:pPr>
            <a:r>
              <a:rPr lang="en-US" sz="2200" dirty="0" smtClean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Cut costs </a:t>
            </a:r>
            <a:r>
              <a:rPr lang="en-US" sz="2200" dirty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in post-delivery</a:t>
            </a:r>
          </a:p>
          <a:p>
            <a:pPr lvl="0" indent="142240" rtl="0">
              <a:lnSpc>
                <a:spcPct val="150000"/>
              </a:lnSpc>
              <a:spcBef>
                <a:spcPts val="448"/>
              </a:spcBef>
              <a:buClr>
                <a:schemeClr val="accent1"/>
              </a:buClr>
              <a:buSzPct val="100000"/>
              <a:buFont typeface="Proxima Nova"/>
            </a:pPr>
            <a:r>
              <a:rPr lang="en-US" sz="2200" dirty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Create happier customers and end-users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rgbClr val="595959"/>
              </a:solidFill>
              <a:latin typeface="+mj-lt"/>
            </a:endParaRP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1024400" y="1423125"/>
            <a:ext cx="7095299" cy="4703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FFFF"/>
                </a:solidFill>
                <a:latin typeface="+mj-lt"/>
                <a:ea typeface="Proxima Nova"/>
                <a:cs typeface="Proxima Nova"/>
                <a:sym typeface="Proxima Nova"/>
              </a:rPr>
              <a:t>What Makes a Good Static Analysis Tool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b="1" dirty="0">
              <a:solidFill>
                <a:srgbClr val="FFFFFF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1024400" y="1423125"/>
            <a:ext cx="7095299" cy="470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dirty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This Presentation Will Cover:</a:t>
            </a:r>
          </a:p>
          <a:p>
            <a:pPr lvl="0" indent="142240" rtl="0">
              <a:lnSpc>
                <a:spcPct val="150000"/>
              </a:lnSpc>
              <a:spcBef>
                <a:spcPts val="448"/>
              </a:spcBef>
              <a:buClr>
                <a:schemeClr val="accent1"/>
              </a:buClr>
              <a:buSzPct val="100000"/>
            </a:pPr>
            <a:r>
              <a:rPr lang="en-US" sz="2200" dirty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The Cost of Bugs in Software Development</a:t>
            </a:r>
          </a:p>
          <a:p>
            <a:pPr lvl="0" indent="142240" rtl="0">
              <a:lnSpc>
                <a:spcPct val="150000"/>
              </a:lnSpc>
              <a:spcBef>
                <a:spcPts val="448"/>
              </a:spcBef>
              <a:buClr>
                <a:schemeClr val="accent1"/>
              </a:buClr>
              <a:buSzPct val="100000"/>
            </a:pPr>
            <a:r>
              <a:rPr lang="en-US" sz="2200" dirty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The Advantages of Testing and Static Analysis</a:t>
            </a:r>
          </a:p>
          <a:p>
            <a:pPr lvl="0" indent="142240" rtl="0">
              <a:lnSpc>
                <a:spcPct val="150000"/>
              </a:lnSpc>
              <a:spcBef>
                <a:spcPts val="448"/>
              </a:spcBef>
              <a:buClr>
                <a:schemeClr val="accent1"/>
              </a:buClr>
              <a:buSzPct val="100000"/>
            </a:pPr>
            <a:r>
              <a:rPr lang="en-US" sz="2200" dirty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Debunking Static Analysis Myths</a:t>
            </a:r>
          </a:p>
          <a:p>
            <a:pPr lvl="0" indent="142240" rtl="0">
              <a:lnSpc>
                <a:spcPct val="150000"/>
              </a:lnSpc>
              <a:spcBef>
                <a:spcPts val="448"/>
              </a:spcBef>
              <a:buClr>
                <a:schemeClr val="accent1"/>
              </a:buClr>
              <a:buSzPct val="100000"/>
            </a:pPr>
            <a:r>
              <a:rPr lang="en-US" sz="2200" dirty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What Makes a Good Static Analysis Tool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1024400" y="601150"/>
            <a:ext cx="3539400" cy="5525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b="1" dirty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A good </a:t>
            </a:r>
            <a:r>
              <a:rPr lang="en-US" sz="3000" b="1" dirty="0" smtClean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static</a:t>
            </a:r>
            <a:r>
              <a:rPr lang="en-US" sz="3000" b="1" dirty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/>
            </a:r>
            <a:br>
              <a:rPr lang="en-US" sz="3000" b="1" dirty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</a:br>
            <a:r>
              <a:rPr lang="en-US" sz="3000" b="1" dirty="0" smtClean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analysis </a:t>
            </a:r>
            <a:r>
              <a:rPr lang="en-US" sz="3000" b="1" dirty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tool should be:</a:t>
            </a:r>
            <a:r>
              <a:rPr lang="en-US" sz="2800" b="1" dirty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dirty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</a:br>
            <a:endParaRPr lang="en-US" sz="2800" b="1" dirty="0">
              <a:solidFill>
                <a:srgbClr val="595959"/>
              </a:solidFill>
              <a:latin typeface="+mj-lt"/>
              <a:ea typeface="Proxima Nova"/>
              <a:cs typeface="Proxima Nova"/>
              <a:sym typeface="Proxima Nova"/>
            </a:endParaRPr>
          </a:p>
          <a:p>
            <a:pPr lvl="0" indent="142240" rtl="0">
              <a:lnSpc>
                <a:spcPct val="150000"/>
              </a:lnSpc>
              <a:spcBef>
                <a:spcPts val="448"/>
              </a:spcBef>
              <a:buClr>
                <a:schemeClr val="accent1"/>
              </a:buClr>
              <a:buSzPct val="100000"/>
            </a:pPr>
            <a:r>
              <a:rPr lang="en-US" sz="2200" dirty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Small</a:t>
            </a:r>
          </a:p>
          <a:p>
            <a:pPr lvl="0" indent="142240" rtl="0">
              <a:lnSpc>
                <a:spcPct val="150000"/>
              </a:lnSpc>
              <a:spcBef>
                <a:spcPts val="448"/>
              </a:spcBef>
              <a:buClr>
                <a:schemeClr val="accent1"/>
              </a:buClr>
              <a:buSzPct val="100000"/>
            </a:pPr>
            <a:r>
              <a:rPr lang="en-US" sz="2200" dirty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Reliable</a:t>
            </a:r>
          </a:p>
          <a:p>
            <a:pPr lvl="0" indent="142240" rtl="0">
              <a:lnSpc>
                <a:spcPct val="150000"/>
              </a:lnSpc>
              <a:spcBef>
                <a:spcPts val="448"/>
              </a:spcBef>
              <a:buClr>
                <a:schemeClr val="accent1"/>
              </a:buClr>
              <a:buSzPct val="100000"/>
            </a:pPr>
            <a:r>
              <a:rPr lang="en-US" sz="2200" dirty="0" err="1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Customisable</a:t>
            </a:r>
            <a:endParaRPr lang="en-US" sz="2200" dirty="0">
              <a:solidFill>
                <a:srgbClr val="595959"/>
              </a:solidFill>
              <a:latin typeface="+mj-lt"/>
              <a:ea typeface="Proxima Nova"/>
              <a:cs typeface="Proxima Nova"/>
              <a:sym typeface="Proxima Nova"/>
            </a:endParaRPr>
          </a:p>
          <a:p>
            <a:pPr lvl="0" indent="142240" rtl="0">
              <a:lnSpc>
                <a:spcPct val="150000"/>
              </a:lnSpc>
              <a:spcBef>
                <a:spcPts val="448"/>
              </a:spcBef>
              <a:buClr>
                <a:schemeClr val="accent1"/>
              </a:buClr>
              <a:buSzPct val="100000"/>
              <a:buFont typeface="Proxima Nova"/>
            </a:pPr>
            <a:r>
              <a:rPr lang="en-US" sz="2200" dirty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Dependable</a:t>
            </a:r>
          </a:p>
          <a:p>
            <a:pPr lvl="0" indent="142240" rtl="0">
              <a:lnSpc>
                <a:spcPct val="150000"/>
              </a:lnSpc>
              <a:spcBef>
                <a:spcPts val="448"/>
              </a:spcBef>
              <a:buClr>
                <a:schemeClr val="accent1"/>
              </a:buClr>
              <a:buSzPct val="100000"/>
              <a:buFont typeface="Proxima Nova"/>
            </a:pPr>
            <a:r>
              <a:rPr lang="en-US" sz="2200" dirty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Powerful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rgbClr val="595959"/>
              </a:solidFill>
              <a:latin typeface="+mj-lt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body" idx="2"/>
          </p:nvPr>
        </p:nvSpPr>
        <p:spPr>
          <a:xfrm>
            <a:off x="5010650" y="601150"/>
            <a:ext cx="3539400" cy="5525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b="1" dirty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And it should help you:</a:t>
            </a:r>
            <a:r>
              <a:rPr lang="en-US" sz="2800" b="1" dirty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dirty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</a:br>
            <a:r>
              <a:rPr lang="en-US" sz="2800" b="1" dirty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dirty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</a:br>
            <a:endParaRPr lang="en-US" sz="2800" b="1" dirty="0">
              <a:solidFill>
                <a:srgbClr val="595959"/>
              </a:solidFill>
              <a:latin typeface="+mj-lt"/>
              <a:ea typeface="Proxima Nova"/>
              <a:cs typeface="Proxima Nova"/>
              <a:sym typeface="Proxima Nova"/>
            </a:endParaRPr>
          </a:p>
          <a:p>
            <a:pPr lvl="0" indent="142240" rtl="0">
              <a:lnSpc>
                <a:spcPct val="150000"/>
              </a:lnSpc>
              <a:spcBef>
                <a:spcPts val="448"/>
              </a:spcBef>
              <a:buClr>
                <a:schemeClr val="accent1"/>
              </a:buClr>
              <a:buSzPct val="100000"/>
            </a:pPr>
            <a:r>
              <a:rPr lang="en-US" sz="2200" dirty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Save Time</a:t>
            </a:r>
          </a:p>
          <a:p>
            <a:pPr lvl="0" indent="142240" rtl="0">
              <a:lnSpc>
                <a:spcPct val="150000"/>
              </a:lnSpc>
              <a:spcBef>
                <a:spcPts val="448"/>
              </a:spcBef>
              <a:buClr>
                <a:schemeClr val="accent1"/>
              </a:buClr>
              <a:buSzPct val="100000"/>
            </a:pPr>
            <a:r>
              <a:rPr lang="en-US" sz="2200" dirty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Save Money</a:t>
            </a:r>
          </a:p>
          <a:p>
            <a:pPr lvl="0" indent="142240" rtl="0">
              <a:lnSpc>
                <a:spcPct val="150000"/>
              </a:lnSpc>
              <a:spcBef>
                <a:spcPts val="448"/>
              </a:spcBef>
              <a:buClr>
                <a:schemeClr val="accent1"/>
              </a:buClr>
              <a:buSzPct val="100000"/>
            </a:pPr>
            <a:r>
              <a:rPr lang="en-US" sz="2200" dirty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Make your team happy</a:t>
            </a:r>
          </a:p>
          <a:p>
            <a:pPr lvl="0" indent="142240" rtl="0">
              <a:lnSpc>
                <a:spcPct val="150000"/>
              </a:lnSpc>
              <a:spcBef>
                <a:spcPts val="448"/>
              </a:spcBef>
              <a:buClr>
                <a:schemeClr val="accent1"/>
              </a:buClr>
              <a:buSzPct val="100000"/>
              <a:buFont typeface="Proxima Nova"/>
            </a:pPr>
            <a:r>
              <a:rPr lang="en-US" sz="2200" dirty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Make a better product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rgbClr val="595959"/>
              </a:solidFill>
              <a:latin typeface="+mj-lt"/>
            </a:endParaRPr>
          </a:p>
        </p:txBody>
      </p:sp>
      <p:cxnSp>
        <p:nvCxnSpPr>
          <p:cNvPr id="182" name="Shape 182"/>
          <p:cNvCxnSpPr/>
          <p:nvPr/>
        </p:nvCxnSpPr>
        <p:spPr>
          <a:xfrm>
            <a:off x="4555100" y="631825"/>
            <a:ext cx="0" cy="5465700"/>
          </a:xfrm>
          <a:prstGeom prst="straightConnector1">
            <a:avLst/>
          </a:prstGeom>
          <a:noFill/>
          <a:ln w="9525" cap="flat" cmpd="sng">
            <a:solidFill>
              <a:srgbClr val="DEDEDE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/>
        </p:nvSpPr>
        <p:spPr>
          <a:xfrm>
            <a:off x="1024400" y="1423125"/>
            <a:ext cx="7095299" cy="4704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15000"/>
              </a:lnSpc>
              <a:spcBef>
                <a:spcPts val="0"/>
              </a:spcBef>
              <a:buSzPct val="25000"/>
              <a:buNone/>
            </a:pPr>
            <a:r>
              <a:rPr lang="en-US" sz="2800" b="1" dirty="0">
                <a:solidFill>
                  <a:srgbClr val="595959"/>
                </a:solidFill>
                <a:latin typeface="+mn-lt"/>
                <a:ea typeface="Proxima Nova"/>
                <a:cs typeface="Proxima Nova"/>
                <a:sym typeface="Proxima Nova"/>
              </a:rPr>
              <a:t>And help turn this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3000" b="0" i="0" u="none" strike="noStrike" cap="none" baseline="0" dirty="0">
              <a:solidFill>
                <a:srgbClr val="595959"/>
              </a:solidFill>
              <a:latin typeface="+mn-lt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3000" b="0" i="0" u="none" strike="noStrike" cap="none" baseline="0" dirty="0">
              <a:solidFill>
                <a:srgbClr val="595959"/>
              </a:solidFill>
              <a:latin typeface="+mn-lt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3000" b="0" i="0" u="none" strike="noStrike" cap="none" baseline="0" dirty="0">
              <a:solidFill>
                <a:srgbClr val="595959"/>
              </a:solidFill>
              <a:latin typeface="+mn-lt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3000" dirty="0">
              <a:solidFill>
                <a:srgbClr val="595959"/>
              </a:solidFill>
              <a:latin typeface="+mn-lt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000" dirty="0">
                <a:solidFill>
                  <a:srgbClr val="595959"/>
                </a:solidFill>
                <a:latin typeface="+mn-lt"/>
                <a:ea typeface="Proxima Nova"/>
                <a:cs typeface="Proxima Nova"/>
                <a:sym typeface="Proxima Nova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 baseline="0" dirty="0">
              <a:solidFill>
                <a:srgbClr val="595959"/>
              </a:solidFill>
              <a:latin typeface="+mn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637950" y="3185875"/>
            <a:ext cx="7876275" cy="591275"/>
          </a:xfrm>
          <a:custGeom>
            <a:avLst/>
            <a:gdLst/>
            <a:ahLst/>
            <a:cxnLst/>
            <a:rect l="0" t="0" r="0" b="0"/>
            <a:pathLst>
              <a:path w="315051" h="23651" extrusionOk="0">
                <a:moveTo>
                  <a:pt x="0" y="9725"/>
                </a:moveTo>
                <a:cubicBezTo>
                  <a:pt x="12344" y="4785"/>
                  <a:pt x="24746" y="21217"/>
                  <a:pt x="38032" y="21748"/>
                </a:cubicBezTo>
                <a:cubicBezTo>
                  <a:pt x="48247" y="22156"/>
                  <a:pt x="58850" y="18648"/>
                  <a:pt x="67476" y="13160"/>
                </a:cubicBezTo>
                <a:cubicBezTo>
                  <a:pt x="74434" y="8731"/>
                  <a:pt x="82129" y="2424"/>
                  <a:pt x="90295" y="3591"/>
                </a:cubicBezTo>
                <a:cubicBezTo>
                  <a:pt x="103251" y="5441"/>
                  <a:pt x="111188" y="21697"/>
                  <a:pt x="124156" y="23466"/>
                </a:cubicBezTo>
                <a:cubicBezTo>
                  <a:pt x="141298" y="25803"/>
                  <a:pt x="153473" y="646"/>
                  <a:pt x="170775" y="646"/>
                </a:cubicBezTo>
                <a:cubicBezTo>
                  <a:pt x="183974" y="646"/>
                  <a:pt x="191995" y="17902"/>
                  <a:pt x="204881" y="20767"/>
                </a:cubicBezTo>
                <a:cubicBezTo>
                  <a:pt x="218886" y="23880"/>
                  <a:pt x="228464" y="2182"/>
                  <a:pt x="242668" y="156"/>
                </a:cubicBezTo>
                <a:cubicBezTo>
                  <a:pt x="255776" y="-1714"/>
                  <a:pt x="264212" y="16332"/>
                  <a:pt x="276774" y="20521"/>
                </a:cubicBezTo>
                <a:cubicBezTo>
                  <a:pt x="283029" y="22606"/>
                  <a:pt x="289383" y="16233"/>
                  <a:pt x="294931" y="12669"/>
                </a:cubicBezTo>
                <a:cubicBezTo>
                  <a:pt x="300679" y="8974"/>
                  <a:pt x="308241" y="8175"/>
                  <a:pt x="315051" y="8744"/>
                </a:cubicBezTo>
              </a:path>
            </a:pathLst>
          </a:custGeom>
          <a:noFill/>
          <a:ln w="7620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3" name="Shape 193"/>
          <p:cNvCxnSpPr/>
          <p:nvPr/>
        </p:nvCxnSpPr>
        <p:spPr>
          <a:xfrm>
            <a:off x="620700" y="3429000"/>
            <a:ext cx="7902600" cy="0"/>
          </a:xfrm>
          <a:prstGeom prst="straightConnector1">
            <a:avLst/>
          </a:prstGeom>
          <a:noFill/>
          <a:ln w="7620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4" name="Shape 194"/>
          <p:cNvSpPr txBox="1"/>
          <p:nvPr/>
        </p:nvSpPr>
        <p:spPr>
          <a:xfrm>
            <a:off x="1024400" y="1423125"/>
            <a:ext cx="7095299" cy="4704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-US" sz="2800" b="1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  <a:sym typeface="Proxima Nova"/>
              </a:rPr>
              <a:t>Into this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3000" b="0" i="0" u="none" strike="noStrike" cap="none" baseline="0" dirty="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3000" b="0" i="0" u="none" strike="noStrike" cap="none" baseline="0" dirty="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3000" b="0" i="0" u="none" strike="noStrike" cap="none" baseline="0" dirty="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3000" dirty="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3000" dirty="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2400" dirty="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 baseline="0" dirty="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939994" y="637228"/>
            <a:ext cx="7261471" cy="520086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  <a:sym typeface="Proxima Nova"/>
              </a:rPr>
              <a:t>Presented by</a:t>
            </a:r>
            <a:br>
              <a:rPr lang="en-US" sz="2400" b="1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  <a:sym typeface="Proxima Nova"/>
              </a:rPr>
            </a:br>
            <a:r>
              <a:rPr lang="en-US" sz="1800" b="1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  <a:sym typeface="Proxima Nova"/>
              </a:rPr>
              <a:t/>
            </a:r>
            <a:br>
              <a:rPr lang="en-US" sz="1800" b="1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  <a:sym typeface="Proxima Nova"/>
              </a:rPr>
            </a:br>
            <a:endParaRPr lang="en-US" sz="1800" b="1" dirty="0">
              <a:solidFill>
                <a:srgbClr val="595959"/>
              </a:solidFill>
              <a:latin typeface="Arial" charset="0"/>
              <a:ea typeface="Arial" charset="0"/>
              <a:cs typeface="Arial" charset="0"/>
              <a:sym typeface="Proxima Nova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2"/>
              </a:solidFill>
              <a:latin typeface="Arial" charset="0"/>
              <a:ea typeface="Arial" charset="0"/>
              <a:cs typeface="Arial" charset="0"/>
              <a:sym typeface="Proxima Nova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2"/>
              </a:solidFill>
              <a:latin typeface="Arial" charset="0"/>
              <a:ea typeface="Arial" charset="0"/>
              <a:cs typeface="Arial" charset="0"/>
              <a:sym typeface="Proxima Nova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err="1" smtClean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  <a:sym typeface="Proxima Nova"/>
              </a:rPr>
              <a:t>Cpp</a:t>
            </a:r>
            <a:r>
              <a:rPr lang="en-US" sz="1200" b="1" dirty="0" err="1" smtClean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  <a:sym typeface="Proxima Nova"/>
              </a:rPr>
              <a:t>Depend</a:t>
            </a:r>
            <a:r>
              <a:rPr lang="en-US" sz="120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  <a:sym typeface="Proxima Nova"/>
              </a:rPr>
              <a:t> is a static analysis tool for </a:t>
            </a:r>
            <a:r>
              <a:rPr lang="en-US" sz="1200" dirty="0" smtClean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  <a:sym typeface="Proxima Nova"/>
              </a:rPr>
              <a:t>C/C++</a:t>
            </a:r>
            <a:r>
              <a:rPr lang="en-US" sz="1200" dirty="0" smtClean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  <a:sym typeface="Proxima Nova"/>
              </a:rPr>
              <a:t>. </a:t>
            </a:r>
            <a:r>
              <a:rPr lang="en-US" sz="1200" dirty="0" err="1" smtClean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  <a:sym typeface="Proxima Nova"/>
              </a:rPr>
              <a:t>Cpp</a:t>
            </a:r>
            <a:r>
              <a:rPr lang="en-US" sz="1200" dirty="0" err="1" smtClean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  <a:sym typeface="Proxima Nova"/>
              </a:rPr>
              <a:t>Depend</a:t>
            </a:r>
            <a:r>
              <a:rPr lang="en-US" sz="1200" dirty="0" smtClean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  <a:sym typeface="Proxima Nova"/>
              </a:rPr>
              <a:t> </a:t>
            </a:r>
            <a:r>
              <a:rPr lang="en-US" sz="120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  <a:sym typeface="Proxima Nova"/>
              </a:rPr>
              <a:t>supports a large number of code metrics, allows for visualization of dependencies using directed graphs, and dependency matrices. It also performs code base snapshots comparison, and validation of architectural and quality rules. </a:t>
            </a:r>
            <a:br>
              <a:rPr lang="en-US" sz="120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  <a:sym typeface="Proxima Nova"/>
              </a:rPr>
            </a:br>
            <a:r>
              <a:rPr lang="en-US" sz="1000" b="1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  <a:sym typeface="Proxima Nova"/>
              </a:rPr>
              <a:t/>
            </a:r>
            <a:br>
              <a:rPr lang="en-US" sz="1000" b="1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  <a:sym typeface="Proxima Nova"/>
              </a:rPr>
            </a:br>
            <a:endParaRPr lang="en-US" sz="1000" b="1" dirty="0">
              <a:solidFill>
                <a:srgbClr val="595959"/>
              </a:solidFill>
              <a:latin typeface="Arial" charset="0"/>
              <a:ea typeface="Arial" charset="0"/>
              <a:cs typeface="Arial" charset="0"/>
              <a:sym typeface="Proxima Nova"/>
            </a:endParaRPr>
          </a:p>
          <a:p>
            <a:pPr lvl="0" indent="0" rtl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95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  <a:sym typeface="Proxima Nova"/>
              </a:rPr>
              <a:t>Sources:</a:t>
            </a:r>
          </a:p>
          <a:p>
            <a:pPr lvl="0" indent="58737" rtl="0">
              <a:lnSpc>
                <a:spcPct val="80000"/>
              </a:lnSpc>
              <a:spcBef>
                <a:spcPts val="185"/>
              </a:spcBef>
              <a:buClr>
                <a:schemeClr val="accent1"/>
              </a:buClr>
              <a:buSzPct val="102777"/>
            </a:pPr>
            <a:r>
              <a:rPr lang="en-US" sz="925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  <a:sym typeface="Proxima Nova"/>
              </a:rPr>
              <a:t> Capers Jones, </a:t>
            </a:r>
            <a:r>
              <a:rPr lang="en-US" sz="925" u="sng" dirty="0">
                <a:solidFill>
                  <a:srgbClr val="0077C6"/>
                </a:solidFill>
                <a:latin typeface="Arial" charset="0"/>
                <a:ea typeface="Arial" charset="0"/>
                <a:cs typeface="Arial" charset="0"/>
                <a:sym typeface="Proxima Nova"/>
                <a:hlinkClick r:id="rId3"/>
              </a:rPr>
              <a:t>Software Defect Origins and Removal Methods</a:t>
            </a:r>
          </a:p>
          <a:p>
            <a:pPr lvl="0" indent="58737" rtl="0">
              <a:lnSpc>
                <a:spcPct val="80000"/>
              </a:lnSpc>
              <a:spcBef>
                <a:spcPts val="185"/>
              </a:spcBef>
              <a:buClr>
                <a:schemeClr val="accent1"/>
              </a:buClr>
              <a:buSzPct val="102777"/>
            </a:pPr>
            <a:r>
              <a:rPr lang="en-US" sz="925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  <a:sym typeface="Proxima Nova"/>
              </a:rPr>
              <a:t>Andrey </a:t>
            </a:r>
            <a:r>
              <a:rPr lang="en-US" sz="925" dirty="0" err="1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  <a:sym typeface="Proxima Nova"/>
              </a:rPr>
              <a:t>Karpov</a:t>
            </a:r>
            <a:r>
              <a:rPr lang="en-US" sz="925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  <a:sym typeface="Proxima Nova"/>
              </a:rPr>
              <a:t>, </a:t>
            </a:r>
            <a:r>
              <a:rPr lang="en-US" sz="925" i="1" u="sng" dirty="0">
                <a:solidFill>
                  <a:srgbClr val="0077C6"/>
                </a:solidFill>
                <a:latin typeface="Arial" charset="0"/>
                <a:ea typeface="Arial" charset="0"/>
                <a:cs typeface="Arial" charset="0"/>
                <a:sym typeface="Proxima Nova"/>
                <a:hlinkClick r:id="rId4"/>
              </a:rPr>
              <a:t>200 Open Source Projects Later: Source Code Static Analysis Experience</a:t>
            </a:r>
          </a:p>
          <a:p>
            <a:pPr lvl="0" indent="58737" rtl="0">
              <a:lnSpc>
                <a:spcPct val="80000"/>
              </a:lnSpc>
              <a:spcBef>
                <a:spcPts val="185"/>
              </a:spcBef>
              <a:buClr>
                <a:schemeClr val="accent1"/>
              </a:buClr>
              <a:buSzPct val="102777"/>
            </a:pPr>
            <a:r>
              <a:rPr lang="en-US" sz="925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  <a:sym typeface="Proxima Nova"/>
              </a:rPr>
              <a:t>William B. Oliver Lawrence , Lawrence Livermore National Laboratory ,Quantifying the Value of Static Analysis, Date 5/19/2011</a:t>
            </a:r>
          </a:p>
          <a:p>
            <a:pPr lvl="0" indent="58737" rtl="0">
              <a:lnSpc>
                <a:spcPct val="80000"/>
              </a:lnSpc>
              <a:spcBef>
                <a:spcPts val="185"/>
              </a:spcBef>
              <a:buClr>
                <a:schemeClr val="accent1"/>
              </a:buClr>
              <a:buSzPct val="102777"/>
            </a:pPr>
            <a:r>
              <a:rPr lang="en-US" sz="925" u="sng" dirty="0">
                <a:solidFill>
                  <a:srgbClr val="0077C6"/>
                </a:solidFill>
                <a:latin typeface="Arial" charset="0"/>
                <a:ea typeface="Arial" charset="0"/>
                <a:cs typeface="Arial" charset="0"/>
                <a:sym typeface="Proxima Nova"/>
                <a:hlinkClick r:id="rId5"/>
              </a:rPr>
              <a:t>Challenging SCA Myths</a:t>
            </a:r>
            <a:r>
              <a:rPr lang="en-US" sz="925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  <a:sym typeface="Proxima Nova"/>
              </a:rPr>
              <a:t>, published by Rogue Wave </a:t>
            </a:r>
            <a:r>
              <a:rPr lang="en-US" sz="925" dirty="0" smtClean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  <a:sym typeface="Proxima Nova"/>
              </a:rPr>
              <a:t>Software</a:t>
            </a:r>
            <a:endParaRPr lang="en-US" sz="925" dirty="0">
              <a:solidFill>
                <a:srgbClr val="595959"/>
              </a:solidFill>
              <a:latin typeface="Arial" charset="0"/>
              <a:ea typeface="Arial" charset="0"/>
              <a:cs typeface="Arial" charset="0"/>
              <a:sym typeface="Proxima Nova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671" y="1461685"/>
            <a:ext cx="2813538" cy="63524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024400" y="1423125"/>
            <a:ext cx="7095299" cy="4703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48"/>
              </a:spcBef>
              <a:buNone/>
            </a:pPr>
            <a:r>
              <a:rPr lang="en-US" sz="4800" b="1" dirty="0">
                <a:solidFill>
                  <a:srgbClr val="FFFFFF"/>
                </a:solidFill>
                <a:latin typeface="+mj-lt"/>
                <a:ea typeface="Proxima Nova"/>
                <a:cs typeface="Proxima Nova"/>
                <a:sym typeface="Proxima Nova"/>
              </a:rPr>
              <a:t>The Cost of Bugs in Software Development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Shape 72"/>
          <p:cNvCxnSpPr/>
          <p:nvPr/>
        </p:nvCxnSpPr>
        <p:spPr>
          <a:xfrm>
            <a:off x="620700" y="3429000"/>
            <a:ext cx="7902600" cy="0"/>
          </a:xfrm>
          <a:prstGeom prst="straightConnector1">
            <a:avLst/>
          </a:prstGeom>
          <a:noFill/>
          <a:ln w="7620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3" name="Shape 73"/>
          <p:cNvSpPr txBox="1"/>
          <p:nvPr/>
        </p:nvSpPr>
        <p:spPr>
          <a:xfrm>
            <a:off x="1024400" y="1423125"/>
            <a:ext cx="7095299" cy="4704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baseline="0" dirty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This is how we want development to be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3000" b="0" i="0" u="none" strike="noStrike" cap="none" baseline="0" dirty="0">
              <a:solidFill>
                <a:srgbClr val="595959"/>
              </a:solidFill>
              <a:latin typeface="+mj-lt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3000" b="0" i="0" u="none" strike="noStrike" cap="none" baseline="0" dirty="0">
              <a:solidFill>
                <a:srgbClr val="595959"/>
              </a:solidFill>
              <a:latin typeface="+mj-lt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3000" b="0" i="0" u="none" strike="noStrike" cap="none" baseline="0" dirty="0">
              <a:solidFill>
                <a:srgbClr val="595959"/>
              </a:solidFill>
              <a:latin typeface="+mj-lt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3000" dirty="0">
              <a:solidFill>
                <a:srgbClr val="595959"/>
              </a:solidFill>
              <a:latin typeface="+mj-lt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3000" dirty="0">
              <a:solidFill>
                <a:srgbClr val="595959"/>
              </a:solidFill>
              <a:latin typeface="+mj-lt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2400" dirty="0">
              <a:solidFill>
                <a:srgbClr val="595959"/>
              </a:solidFill>
              <a:latin typeface="+mj-lt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2400" dirty="0">
              <a:solidFill>
                <a:srgbClr val="595959"/>
              </a:solidFill>
              <a:latin typeface="+mj-lt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 dirty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A smooth journey from beginning to end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/>
        </p:nvSpPr>
        <p:spPr>
          <a:xfrm>
            <a:off x="1024400" y="1423125"/>
            <a:ext cx="7095299" cy="4704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15000"/>
              </a:lnSpc>
              <a:spcBef>
                <a:spcPts val="0"/>
              </a:spcBef>
              <a:buSzPct val="25000"/>
              <a:buNone/>
            </a:pPr>
            <a:r>
              <a:rPr lang="en-US" sz="2800" b="1" dirty="0" smtClean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H</a:t>
            </a:r>
            <a:r>
              <a:rPr lang="en-US" sz="2800" b="1" i="0" u="none" strike="noStrike" cap="none" baseline="0" dirty="0" smtClean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owever, </a:t>
            </a:r>
            <a:r>
              <a:rPr lang="en-US" sz="2800" b="1" i="0" u="none" strike="noStrike" cap="none" baseline="0" dirty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development mor</a:t>
            </a:r>
            <a:r>
              <a:rPr lang="en-US" sz="2800" b="1" dirty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e often than not </a:t>
            </a:r>
            <a:r>
              <a:rPr lang="en-US" sz="2800" b="1" i="0" u="none" strike="noStrike" cap="none" baseline="0" dirty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t</a:t>
            </a:r>
            <a:r>
              <a:rPr lang="en-US" sz="2800" b="1" dirty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urns out </a:t>
            </a:r>
            <a:r>
              <a:rPr lang="en-US" sz="2800" b="1" i="0" u="none" strike="noStrike" cap="none" baseline="0" dirty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to be this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3000" b="0" i="0" u="none" strike="noStrike" cap="none" baseline="0" dirty="0">
              <a:solidFill>
                <a:srgbClr val="595959"/>
              </a:solidFill>
              <a:latin typeface="+mj-lt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3000" b="0" i="0" u="none" strike="noStrike" cap="none" baseline="0" dirty="0">
              <a:solidFill>
                <a:srgbClr val="595959"/>
              </a:solidFill>
              <a:latin typeface="+mj-lt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3000" b="0" i="0" u="none" strike="noStrike" cap="none" baseline="0" dirty="0">
              <a:solidFill>
                <a:srgbClr val="595959"/>
              </a:solidFill>
              <a:latin typeface="+mj-lt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3000" dirty="0">
              <a:solidFill>
                <a:srgbClr val="595959"/>
              </a:solidFill>
              <a:latin typeface="+mj-lt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000" dirty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 dirty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A </a:t>
            </a:r>
            <a:r>
              <a:rPr lang="en-US" sz="2400" dirty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bumpy</a:t>
            </a:r>
            <a:r>
              <a:rPr lang="en-US" sz="2400" b="0" i="0" u="none" strike="noStrike" cap="none" baseline="0" dirty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 journey from beginning to end</a:t>
            </a:r>
          </a:p>
        </p:txBody>
      </p:sp>
      <p:sp>
        <p:nvSpPr>
          <p:cNvPr id="79" name="Shape 79"/>
          <p:cNvSpPr/>
          <p:nvPr/>
        </p:nvSpPr>
        <p:spPr>
          <a:xfrm>
            <a:off x="637950" y="3185875"/>
            <a:ext cx="7876275" cy="591275"/>
          </a:xfrm>
          <a:custGeom>
            <a:avLst/>
            <a:gdLst/>
            <a:ahLst/>
            <a:cxnLst/>
            <a:rect l="0" t="0" r="0" b="0"/>
            <a:pathLst>
              <a:path w="315051" h="23651" extrusionOk="0">
                <a:moveTo>
                  <a:pt x="0" y="9725"/>
                </a:moveTo>
                <a:cubicBezTo>
                  <a:pt x="12344" y="4785"/>
                  <a:pt x="24746" y="21217"/>
                  <a:pt x="38032" y="21748"/>
                </a:cubicBezTo>
                <a:cubicBezTo>
                  <a:pt x="48247" y="22156"/>
                  <a:pt x="58850" y="18648"/>
                  <a:pt x="67476" y="13160"/>
                </a:cubicBezTo>
                <a:cubicBezTo>
                  <a:pt x="74434" y="8731"/>
                  <a:pt x="82129" y="2424"/>
                  <a:pt x="90295" y="3591"/>
                </a:cubicBezTo>
                <a:cubicBezTo>
                  <a:pt x="103251" y="5441"/>
                  <a:pt x="111188" y="21697"/>
                  <a:pt x="124156" y="23466"/>
                </a:cubicBezTo>
                <a:cubicBezTo>
                  <a:pt x="141298" y="25803"/>
                  <a:pt x="153473" y="646"/>
                  <a:pt x="170775" y="646"/>
                </a:cubicBezTo>
                <a:cubicBezTo>
                  <a:pt x="183974" y="646"/>
                  <a:pt x="191995" y="17902"/>
                  <a:pt x="204881" y="20767"/>
                </a:cubicBezTo>
                <a:cubicBezTo>
                  <a:pt x="218886" y="23880"/>
                  <a:pt x="228464" y="2182"/>
                  <a:pt x="242668" y="156"/>
                </a:cubicBezTo>
                <a:cubicBezTo>
                  <a:pt x="255776" y="-1714"/>
                  <a:pt x="264212" y="16332"/>
                  <a:pt x="276774" y="20521"/>
                </a:cubicBezTo>
                <a:cubicBezTo>
                  <a:pt x="283029" y="22606"/>
                  <a:pt x="289383" y="16233"/>
                  <a:pt x="294931" y="12669"/>
                </a:cubicBezTo>
                <a:cubicBezTo>
                  <a:pt x="300679" y="8974"/>
                  <a:pt x="308241" y="8175"/>
                  <a:pt x="315051" y="8744"/>
                </a:cubicBezTo>
              </a:path>
            </a:pathLst>
          </a:custGeom>
          <a:noFill/>
          <a:ln w="7620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1024400" y="1423125"/>
            <a:ext cx="7095299" cy="4704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15000"/>
              </a:lnSpc>
              <a:spcBef>
                <a:spcPts val="0"/>
              </a:spcBef>
              <a:buSzPct val="25000"/>
              <a:buNone/>
            </a:pPr>
            <a:r>
              <a:rPr lang="en-US" sz="2800" b="1" dirty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Sometimes we even have to go back to the beginning and </a:t>
            </a:r>
            <a:r>
              <a:rPr lang="en-US" sz="2800" b="1" dirty="0">
                <a:solidFill>
                  <a:schemeClr val="accent1"/>
                </a:solidFill>
                <a:latin typeface="+mj-lt"/>
                <a:ea typeface="Proxima Nova"/>
                <a:cs typeface="Proxima Nova"/>
                <a:sym typeface="Proxima Nova"/>
              </a:rPr>
              <a:t>start again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3000" b="0" i="0" u="none" strike="noStrike" cap="none" baseline="0" dirty="0">
              <a:solidFill>
                <a:srgbClr val="595959"/>
              </a:solidFill>
              <a:latin typeface="+mj-lt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3000" b="0" i="0" u="none" strike="noStrike" cap="none" baseline="0" dirty="0">
              <a:solidFill>
                <a:srgbClr val="595959"/>
              </a:solidFill>
              <a:latin typeface="+mj-lt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3000" b="0" i="0" u="none" strike="noStrike" cap="none" baseline="0" dirty="0">
              <a:solidFill>
                <a:srgbClr val="595959"/>
              </a:solidFill>
              <a:latin typeface="+mj-lt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 baseline="0" dirty="0">
              <a:solidFill>
                <a:srgbClr val="595959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637950" y="3196052"/>
            <a:ext cx="7839475" cy="540275"/>
          </a:xfrm>
          <a:custGeom>
            <a:avLst/>
            <a:gdLst/>
            <a:ahLst/>
            <a:cxnLst/>
            <a:rect l="0" t="0" r="0" b="0"/>
            <a:pathLst>
              <a:path w="313579" h="21611" extrusionOk="0">
                <a:moveTo>
                  <a:pt x="0" y="9073"/>
                </a:moveTo>
                <a:cubicBezTo>
                  <a:pt x="12587" y="11676"/>
                  <a:pt x="23850" y="23266"/>
                  <a:pt x="36560" y="21341"/>
                </a:cubicBezTo>
                <a:cubicBezTo>
                  <a:pt x="53031" y="18845"/>
                  <a:pt x="67036" y="5578"/>
                  <a:pt x="83670" y="4656"/>
                </a:cubicBezTo>
                <a:cubicBezTo>
                  <a:pt x="92232" y="4180"/>
                  <a:pt x="96988" y="20898"/>
                  <a:pt x="105262" y="18642"/>
                </a:cubicBezTo>
                <a:cubicBezTo>
                  <a:pt x="118003" y="15166"/>
                  <a:pt x="127369" y="-2197"/>
                  <a:pt x="140350" y="239"/>
                </a:cubicBezTo>
                <a:cubicBezTo>
                  <a:pt x="151602" y="2351"/>
                  <a:pt x="159577" y="16034"/>
                  <a:pt x="171021" y="15698"/>
                </a:cubicBezTo>
                <a:cubicBezTo>
                  <a:pt x="178375" y="15482"/>
                  <a:pt x="185072" y="10779"/>
                  <a:pt x="191141" y="6619"/>
                </a:cubicBezTo>
                <a:cubicBezTo>
                  <a:pt x="194610" y="4240"/>
                  <a:pt x="198347" y="-44"/>
                  <a:pt x="202428" y="976"/>
                </a:cubicBezTo>
                <a:cubicBezTo>
                  <a:pt x="212824" y="3575"/>
                  <a:pt x="219430" y="19905"/>
                  <a:pt x="229909" y="17660"/>
                </a:cubicBezTo>
                <a:cubicBezTo>
                  <a:pt x="239811" y="15538"/>
                  <a:pt x="246049" y="4233"/>
                  <a:pt x="255918" y="1957"/>
                </a:cubicBezTo>
                <a:cubicBezTo>
                  <a:pt x="263830" y="131"/>
                  <a:pt x="269635" y="12753"/>
                  <a:pt x="277755" y="12753"/>
                </a:cubicBezTo>
                <a:cubicBezTo>
                  <a:pt x="284695" y="12753"/>
                  <a:pt x="290382" y="6737"/>
                  <a:pt x="297139" y="5147"/>
                </a:cubicBezTo>
                <a:cubicBezTo>
                  <a:pt x="302662" y="3846"/>
                  <a:pt x="308651" y="6749"/>
                  <a:pt x="313579" y="9563"/>
                </a:cubicBezTo>
              </a:path>
            </a:pathLst>
          </a:custGeom>
          <a:noFill/>
          <a:ln w="7620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/>
          <p:nvPr/>
        </p:nvSpPr>
        <p:spPr>
          <a:xfrm>
            <a:off x="8119700" y="3113100"/>
            <a:ext cx="631800" cy="631800"/>
          </a:xfrm>
          <a:prstGeom prst="mathMultiply">
            <a:avLst>
              <a:gd name="adj1" fmla="val 23520"/>
            </a:avLst>
          </a:prstGeom>
          <a:solidFill>
            <a:srgbClr val="59595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/>
          <p:nvPr/>
        </p:nvSpPr>
        <p:spPr>
          <a:xfrm rot="10800000">
            <a:off x="610299" y="3801349"/>
            <a:ext cx="7897800" cy="658200"/>
          </a:xfrm>
          <a:prstGeom prst="uturnArrow">
            <a:avLst>
              <a:gd name="adj1" fmla="val 14304"/>
              <a:gd name="adj2" fmla="val 25000"/>
              <a:gd name="adj3" fmla="val 33830"/>
              <a:gd name="adj4" fmla="val 0"/>
              <a:gd name="adj5" fmla="val 10000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 l="19097" t="13117" r="19097" b="20534"/>
          <a:stretch/>
        </p:blipFill>
        <p:spPr>
          <a:xfrm>
            <a:off x="5097500" y="1830975"/>
            <a:ext cx="2919899" cy="313469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968129" y="1704478"/>
            <a:ext cx="3927428" cy="4704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15000"/>
              </a:lnSpc>
              <a:spcBef>
                <a:spcPts val="0"/>
              </a:spcBef>
              <a:buSzPct val="25000"/>
              <a:buNone/>
            </a:pPr>
            <a:r>
              <a:rPr lang="en-US" sz="2800" b="1" dirty="0">
                <a:solidFill>
                  <a:schemeClr val="accent1"/>
                </a:solidFill>
                <a:latin typeface="+mj-lt"/>
                <a:ea typeface="Proxima Nova"/>
                <a:cs typeface="Proxima Nova"/>
                <a:sym typeface="Proxima Nova"/>
              </a:rPr>
              <a:t>Bugs</a:t>
            </a:r>
            <a:r>
              <a:rPr lang="en-US" sz="2800" b="1" dirty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 and </a:t>
            </a:r>
            <a:r>
              <a:rPr lang="en-US" sz="2800" b="1" dirty="0">
                <a:solidFill>
                  <a:schemeClr val="accent1"/>
                </a:solidFill>
                <a:latin typeface="+mj-lt"/>
                <a:ea typeface="Proxima Nova"/>
                <a:cs typeface="Proxima Nova"/>
                <a:sym typeface="Proxima Nova"/>
              </a:rPr>
              <a:t>Errors</a:t>
            </a:r>
            <a:r>
              <a:rPr lang="en-US" sz="2800" b="1" dirty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 found in the </a:t>
            </a:r>
            <a:r>
              <a:rPr lang="en-US" sz="2800" b="1" dirty="0">
                <a:solidFill>
                  <a:srgbClr val="0077C6"/>
                </a:solidFill>
                <a:latin typeface="+mj-lt"/>
                <a:ea typeface="Proxima Nova"/>
                <a:cs typeface="Proxima Nova"/>
                <a:sym typeface="Proxima Nova"/>
              </a:rPr>
              <a:t>Quality Assurance Process</a:t>
            </a:r>
            <a:r>
              <a:rPr lang="en-US" sz="2800" b="1" dirty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 make the project cost exponentially more time and money than it should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/>
        </p:nvSpPr>
        <p:spPr>
          <a:xfrm>
            <a:off x="690266" y="1366854"/>
            <a:ext cx="7781975" cy="4704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15000"/>
              </a:lnSpc>
              <a:spcBef>
                <a:spcPts val="0"/>
              </a:spcBef>
              <a:buSzPct val="25000"/>
              <a:buNone/>
            </a:pPr>
            <a:r>
              <a:rPr lang="en-US" sz="2800" b="1" dirty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The software industry spends approximately </a:t>
            </a:r>
            <a:r>
              <a:rPr lang="en-US" sz="2800" b="1" dirty="0">
                <a:solidFill>
                  <a:srgbClr val="0077C6"/>
                </a:solidFill>
                <a:latin typeface="+mj-lt"/>
                <a:ea typeface="Proxima Nova"/>
                <a:cs typeface="Proxima Nova"/>
                <a:sym typeface="Proxima Nova"/>
              </a:rPr>
              <a:t>50%</a:t>
            </a:r>
            <a:r>
              <a:rPr lang="en-US" sz="2800" b="1" dirty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 of funds for development and maintenance on finding and fixing bugs</a:t>
            </a:r>
          </a:p>
          <a:p>
            <a:pPr marL="0" marR="0" lvl="0" indent="0" rtl="0">
              <a:spcBef>
                <a:spcPts val="0"/>
              </a:spcBef>
              <a:buNone/>
            </a:pPr>
            <a:endParaRPr sz="2400" b="0" i="0" u="none" strike="noStrike" cap="none" baseline="0" dirty="0">
              <a:solidFill>
                <a:srgbClr val="595959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99" name="Shape 99"/>
          <p:cNvGrpSpPr/>
          <p:nvPr/>
        </p:nvGrpSpPr>
        <p:grpSpPr>
          <a:xfrm>
            <a:off x="2185234" y="3413612"/>
            <a:ext cx="4351500" cy="1833599"/>
            <a:chOff x="2519924" y="3821575"/>
            <a:chExt cx="4351500" cy="1833599"/>
          </a:xfrm>
        </p:grpSpPr>
        <p:pic>
          <p:nvPicPr>
            <p:cNvPr id="100" name="Shape 10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519924" y="3821575"/>
              <a:ext cx="4351500" cy="1833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1" name="Shape 101"/>
            <p:cNvSpPr/>
            <p:nvPr/>
          </p:nvSpPr>
          <p:spPr>
            <a:xfrm>
              <a:off x="4704929" y="3825584"/>
              <a:ext cx="2166300" cy="1825800"/>
            </a:xfrm>
            <a:prstGeom prst="rect">
              <a:avLst/>
            </a:prstGeom>
            <a:solidFill>
              <a:srgbClr val="0077C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2"/>
            <p:cNvSpPr txBox="1"/>
            <p:nvPr/>
          </p:nvSpPr>
          <p:spPr>
            <a:xfrm>
              <a:off x="4882800" y="3919725"/>
              <a:ext cx="1864799" cy="1613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rtl="0">
                <a:spcBef>
                  <a:spcPts val="0"/>
                </a:spcBef>
                <a:buSzPct val="25000"/>
                <a:buNone/>
              </a:pPr>
              <a:r>
                <a:rPr lang="en-US" sz="2200" dirty="0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Bug finding costs about </a:t>
              </a:r>
              <a:r>
                <a:rPr lang="en-US" sz="2200" b="1" dirty="0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$312 billion</a:t>
              </a:r>
              <a:r>
                <a:rPr lang="en-US" sz="2200" dirty="0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 </a:t>
              </a:r>
              <a:br>
                <a:rPr lang="en-US" sz="2200" dirty="0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</a:br>
              <a:r>
                <a:rPr lang="en-US" sz="2200" dirty="0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 year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0" y="1639907"/>
            <a:ext cx="73152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/>
        </p:nvSpPr>
        <p:spPr>
          <a:xfrm>
            <a:off x="1024400" y="1423125"/>
            <a:ext cx="7342499" cy="4704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15000"/>
              </a:lnSpc>
              <a:spcBef>
                <a:spcPts val="0"/>
              </a:spcBef>
              <a:buSzPct val="25000"/>
              <a:buNone/>
            </a:pPr>
            <a:r>
              <a:rPr lang="en-US" sz="2800" b="1" dirty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It takes up </a:t>
            </a:r>
            <a:r>
              <a:rPr lang="en-US" sz="2800" b="1" dirty="0">
                <a:solidFill>
                  <a:schemeClr val="accent1"/>
                </a:solidFill>
                <a:latin typeface="+mj-lt"/>
                <a:ea typeface="Proxima Nova"/>
                <a:cs typeface="Proxima Nova"/>
                <a:sym typeface="Proxima Nova"/>
              </a:rPr>
              <a:t>50%</a:t>
            </a:r>
            <a:r>
              <a:rPr lang="en-US" sz="2800" b="1" dirty="0">
                <a:solidFill>
                  <a:srgbClr val="595959"/>
                </a:solidFill>
                <a:latin typeface="+mj-lt"/>
                <a:ea typeface="Proxima Nova"/>
                <a:cs typeface="Proxima Nova"/>
                <a:sym typeface="Proxima Nova"/>
              </a:rPr>
              <a:t> of a developer’s programming time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 baseline="0" dirty="0">
              <a:solidFill>
                <a:srgbClr val="595959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450</Words>
  <Application>Microsoft Macintosh PowerPoint</Application>
  <PresentationFormat>Présentation à l'écran (4:3)</PresentationFormat>
  <Paragraphs>101</Paragraphs>
  <Slides>23</Slides>
  <Notes>23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7" baseType="lpstr">
      <vt:lpstr>Calibri</vt:lpstr>
      <vt:lpstr>Proxima Nova</vt:lpstr>
      <vt:lpstr>Arial</vt:lpstr>
      <vt:lpstr>simple-light-2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peterz gerhard</dc:creator>
  <cp:lastModifiedBy>Utilisateur de Microsoft Office</cp:lastModifiedBy>
  <cp:revision>10</cp:revision>
  <dcterms:modified xsi:type="dcterms:W3CDTF">2017-09-22T10:08:46Z</dcterms:modified>
</cp:coreProperties>
</file>