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355" r:id="rId3"/>
    <p:sldId id="320" r:id="rId4"/>
    <p:sldId id="281" r:id="rId5"/>
    <p:sldId id="368" r:id="rId6"/>
    <p:sldId id="313" r:id="rId7"/>
    <p:sldId id="373" r:id="rId8"/>
    <p:sldId id="370" r:id="rId9"/>
    <p:sldId id="369" r:id="rId10"/>
    <p:sldId id="375" r:id="rId11"/>
    <p:sldId id="371" r:id="rId12"/>
    <p:sldId id="3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C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5" autoAdjust="0"/>
    <p:restoredTop sz="94511" autoAdjust="0"/>
  </p:normalViewPr>
  <p:slideViewPr>
    <p:cSldViewPr>
      <p:cViewPr varScale="1">
        <p:scale>
          <a:sx n="86" d="100"/>
          <a:sy n="86" d="100"/>
        </p:scale>
        <p:origin x="77" y="3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99C40-7102-4328-825B-A5C72AE4198F}" type="datetimeFigureOut">
              <a:rPr lang="en-US" smtClean="0"/>
              <a:t>11/5/2017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64CFB-6E35-40FE-A5D9-2BF9D7FAFB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35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untimeverification.com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dx.doi.org/10.1145/2594291.259431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2" Type="http://schemas.openxmlformats.org/officeDocument/2006/relationships/hyperlink" Target="https://runtimeverification.com/presentations/Technology_and_Products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ntimeverification.com/contact/" TargetMode="External"/><Relationship Id="rId5" Type="http://schemas.openxmlformats.org/officeDocument/2006/relationships/image" Target="../media/image17.png"/><Relationship Id="rId4" Type="http://schemas.openxmlformats.org/officeDocument/2006/relationships/hyperlink" Target="https://runtimeverification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grad-schools.usnews.rankingsandreviews.com/best-graduate-schools/top-science-schools/computer-science-rankings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ntimeverification.com/match/1.0-SNAPSHOT/docs/benchmark/#running-rv-match-on-the-toyota-itc-benchmar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181600"/>
            <a:ext cx="8382000" cy="1524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1"/>
                </a:solidFill>
              </a:rPr>
              <a:t>Grigore Rosu</a:t>
            </a:r>
          </a:p>
          <a:p>
            <a:pPr algn="l"/>
            <a:r>
              <a:rPr lang="en-US" sz="2800" dirty="0" smtClean="0"/>
              <a:t>Founder, President and CEO</a:t>
            </a:r>
          </a:p>
          <a:p>
            <a:pPr algn="l"/>
            <a:r>
              <a:rPr lang="en-US" sz="2800" dirty="0" smtClean="0"/>
              <a:t>Professor of Computer Science, University of Illinois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352281"/>
            <a:ext cx="2486372" cy="1924319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962400" y="1558656"/>
            <a:ext cx="4876800" cy="1470025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/>
              <a:t>r</a:t>
            </a:r>
            <a:r>
              <a:rPr lang="en-US" dirty="0" smtClean="0"/>
              <a:t>untime</a:t>
            </a:r>
          </a:p>
          <a:p>
            <a:r>
              <a:rPr lang="en-US" dirty="0"/>
              <a:t>v</a:t>
            </a:r>
            <a:r>
              <a:rPr lang="en-US" dirty="0" smtClean="0"/>
              <a:t>erification</a:t>
            </a:r>
            <a:endParaRPr lang="en-US" dirty="0"/>
          </a:p>
        </p:txBody>
      </p:sp>
      <p:sp>
        <p:nvSpPr>
          <p:cNvPr id="5" name="TextBox 1"/>
          <p:cNvSpPr txBox="1"/>
          <p:nvPr/>
        </p:nvSpPr>
        <p:spPr>
          <a:xfrm>
            <a:off x="2286000" y="76200"/>
            <a:ext cx="4458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https://runtimeverification.com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4600" y="3886200"/>
            <a:ext cx="4876800" cy="1012825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Brief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792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4419600"/>
            <a:ext cx="7848600" cy="116955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 E S T S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</a:t>
            </a:r>
            <a:endParaRPr lang="en-US" sz="10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Results </a:t>
            </a:r>
            <a:r>
              <a:rPr lang="en-US" sz="10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en-US" sz="10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Tests run: 0, Failures: 0, Errors: 0, Skipped: </a:t>
            </a:r>
            <a:r>
              <a:rPr lang="en-US" sz="10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en-US" sz="10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RV-Predict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5995" y="1512516"/>
            <a:ext cx="4333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/>
              <a:t>Tomcat </a:t>
            </a:r>
            <a:r>
              <a:rPr lang="en-US" sz="2800" u="sng" dirty="0"/>
              <a:t>(OutputBuffer.java)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9696" y="199878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4277600" y="1553414"/>
            <a:ext cx="4790200" cy="2836214"/>
          </a:xfrm>
          <a:prstGeom prst="roundRect">
            <a:avLst/>
          </a:prstGeom>
          <a:solidFill>
            <a:srgbClr val="00B0F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Automatically detect the rarest and most difficult data races in your Java code, saving on development </a:t>
            </a:r>
            <a:r>
              <a:rPr lang="en-US" dirty="0" smtClean="0">
                <a:solidFill>
                  <a:schemeClr val="tx1"/>
                </a:solidFill>
              </a:rPr>
              <a:t>effort </a:t>
            </a:r>
            <a:r>
              <a:rPr lang="en-US" dirty="0">
                <a:solidFill>
                  <a:schemeClr val="tx1"/>
                </a:solidFill>
              </a:rPr>
              <a:t>with the most precise race finder available.  </a:t>
            </a:r>
            <a:r>
              <a:rPr lang="en-US" b="1" dirty="0" smtClean="0">
                <a:solidFill>
                  <a:schemeClr val="tx1"/>
                </a:solidFill>
              </a:rPr>
              <a:t>RV-Predict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r>
              <a:rPr lang="en-US" dirty="0">
                <a:solidFill>
                  <a:schemeClr val="tx1"/>
                </a:solidFill>
              </a:rPr>
              <a:t>gives </a:t>
            </a:r>
            <a:r>
              <a:rPr lang="en-US" dirty="0" smtClean="0">
                <a:solidFill>
                  <a:schemeClr val="tx1"/>
                </a:solidFill>
              </a:rPr>
              <a:t>you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an automatic debugger for subtle Java data races with no false </a:t>
            </a:r>
            <a:r>
              <a:rPr lang="en-US" dirty="0" smtClean="0">
                <a:solidFill>
                  <a:schemeClr val="tx1"/>
                </a:solidFill>
              </a:rPr>
              <a:t>positives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seamless </a:t>
            </a:r>
            <a:r>
              <a:rPr lang="en-US" dirty="0">
                <a:solidFill>
                  <a:schemeClr val="tx1"/>
                </a:solidFill>
              </a:rPr>
              <a:t>integration with unit tests, build infrastructure, and continuous </a:t>
            </a:r>
            <a:r>
              <a:rPr lang="en-US" dirty="0" smtClean="0">
                <a:solidFill>
                  <a:schemeClr val="tx1"/>
                </a:solidFill>
              </a:rPr>
              <a:t>integration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hlinkClick r:id="rId2"/>
              </a:rPr>
              <a:t>a maximal detection algorithm</a:t>
            </a:r>
            <a:r>
              <a:rPr lang="en-US" dirty="0" smtClean="0">
                <a:solidFill>
                  <a:schemeClr val="tx1"/>
                </a:solidFill>
              </a:rPr>
              <a:t> that </a:t>
            </a:r>
            <a:r>
              <a:rPr lang="en-US" dirty="0">
                <a:solidFill>
                  <a:schemeClr val="tx1"/>
                </a:solidFill>
              </a:rPr>
              <a:t>finds more races than any sound dynamic tool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33400" y="5560763"/>
            <a:ext cx="7848600" cy="127727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 race on field java.util.</a:t>
            </a:r>
            <a:r>
              <a:rPr kumimoji="0" lang="en-US" altLang="en-US" sz="11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HashMap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.$state: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{{{ Concurrent write in thread T83 (locks held: {Monitor@67298f15})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----&gt; at </a:t>
            </a:r>
            <a:r>
              <a:rPr kumimoji="0" lang="en-US" altLang="en-US" sz="11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org.apache.catalina.connector.OutputBuffer.clearEncoders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(OutputBuffer.java:255)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Concurrent read in thread T61 (locks held: {}) </a:t>
            </a:r>
            <a:endParaRPr lang="en-US" altLang="en-US" sz="1100" dirty="0" smtClean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11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----&gt; </a:t>
            </a:r>
            <a:r>
              <a:rPr lang="en-US" altLang="en-US" sz="11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 </a:t>
            </a:r>
            <a:r>
              <a:rPr lang="en-US" altLang="en-US" sz="11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org.apache.catalina.connector.OutputBuffer.setConverter</a:t>
            </a:r>
            <a:r>
              <a:rPr lang="en-US" altLang="en-US" sz="11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(OutputBuffer.java:604)</a:t>
            </a:r>
            <a:r>
              <a:rPr lang="en-US" altLang="en-US" sz="800" dirty="0">
                <a:solidFill>
                  <a:schemeClr val="bg1"/>
                </a:solidFill>
              </a:rPr>
              <a:t> </a:t>
            </a:r>
            <a:r>
              <a:rPr lang="en-US" altLang="en-US" sz="11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altLang="en-US" sz="11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2021416" y="3861593"/>
            <a:ext cx="2221189" cy="759879"/>
          </a:xfrm>
          <a:prstGeom prst="wedgeRoundRectCallout">
            <a:avLst>
              <a:gd name="adj1" fmla="val -27377"/>
              <a:gd name="adj2" fmla="val 108552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Conventional testing approaches do not detect the data-race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4508421" y="4773761"/>
            <a:ext cx="2808312" cy="845363"/>
          </a:xfrm>
          <a:prstGeom prst="wedgeRoundRectCallout">
            <a:avLst>
              <a:gd name="adj1" fmla="val -158692"/>
              <a:gd name="adj2" fmla="val 45748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RV-Predict precisely detects the data-race, and reports the relevant stack-traces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63" y="2337203"/>
            <a:ext cx="2171700" cy="590550"/>
          </a:xfrm>
          <a:prstGeom prst="rect">
            <a:avLst/>
          </a:prstGeom>
        </p:spPr>
      </p:pic>
      <p:sp>
        <p:nvSpPr>
          <p:cNvPr id="19" name="Right Arrow 18"/>
          <p:cNvSpPr/>
          <p:nvPr/>
        </p:nvSpPr>
        <p:spPr>
          <a:xfrm rot="10800000">
            <a:off x="2021417" y="2668325"/>
            <a:ext cx="75097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731" y="3183284"/>
            <a:ext cx="2266950" cy="20002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08459" y="3231388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191" y="3561875"/>
            <a:ext cx="2838450" cy="2667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09620" y="2812755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27" name="Right Arrow 26"/>
          <p:cNvSpPr/>
          <p:nvPr/>
        </p:nvSpPr>
        <p:spPr>
          <a:xfrm rot="7234405">
            <a:off x="2251909" y="3187925"/>
            <a:ext cx="75097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08459" y="3594620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1031" name="Picture 7" descr="Lady Bug Clip Ar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6012" y="2546092"/>
            <a:ext cx="522977" cy="505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296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97" y="3821384"/>
            <a:ext cx="1717813" cy="28438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RV-Predict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1550464"/>
            <a:ext cx="8229600" cy="1653809"/>
          </a:xfrm>
        </p:spPr>
        <p:txBody>
          <a:bodyPr>
            <a:normAutofit/>
          </a:bodyPr>
          <a:lstStyle/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Instrument program to emit event trace when executed</a:t>
            </a:r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Give every observed event an order variable</a:t>
            </a:r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Encode event causal ordering and data race as constraints</a:t>
            </a:r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Solve constraints with SMT solver</a:t>
            </a:r>
            <a:endParaRPr lang="en-US" sz="2400" dirty="0"/>
          </a:p>
        </p:txBody>
      </p:sp>
      <p:sp>
        <p:nvSpPr>
          <p:cNvPr id="37" name="Rounded Rectangle 36"/>
          <p:cNvSpPr/>
          <p:nvPr/>
        </p:nvSpPr>
        <p:spPr>
          <a:xfrm>
            <a:off x="36146" y="3733801"/>
            <a:ext cx="1848528" cy="2971800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57200" y="3285786"/>
            <a:ext cx="957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Code</a:t>
            </a:r>
            <a:endParaRPr lang="en-US" sz="2800" dirty="0"/>
          </a:p>
        </p:txBody>
      </p:sp>
      <p:grpSp>
        <p:nvGrpSpPr>
          <p:cNvPr id="40" name="Group 39"/>
          <p:cNvGrpSpPr/>
          <p:nvPr/>
        </p:nvGrpSpPr>
        <p:grpSpPr>
          <a:xfrm>
            <a:off x="1650992" y="3352801"/>
            <a:ext cx="2921008" cy="2072485"/>
            <a:chOff x="1269992" y="1600200"/>
            <a:chExt cx="2921008" cy="2072485"/>
          </a:xfrm>
        </p:grpSpPr>
        <p:sp>
          <p:nvSpPr>
            <p:cNvPr id="41" name="Oval 40"/>
            <p:cNvSpPr/>
            <p:nvPr/>
          </p:nvSpPr>
          <p:spPr>
            <a:xfrm>
              <a:off x="2057401" y="2209800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2362201" y="2209800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2667001" y="2209800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2971801" y="2209800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276601" y="2209800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3581401" y="2209800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3886201" y="2209800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Arrow Connector 47"/>
            <p:cNvCxnSpPr>
              <a:stCxn id="41" idx="6"/>
              <a:endCxn id="42" idx="2"/>
            </p:cNvCxnSpPr>
            <p:nvPr/>
          </p:nvCxnSpPr>
          <p:spPr>
            <a:xfrm>
              <a:off x="2133600" y="2247900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2" idx="6"/>
              <a:endCxn id="43" idx="2"/>
            </p:cNvCxnSpPr>
            <p:nvPr/>
          </p:nvCxnSpPr>
          <p:spPr>
            <a:xfrm>
              <a:off x="2438400" y="2247900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1828800" y="2247900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3047999" y="2251075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3352799" y="2247900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3657599" y="2247900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3962399" y="2247900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2743199" y="2247900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1981200" y="1600200"/>
              <a:ext cx="189423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Event Trace</a:t>
              </a:r>
              <a:endParaRPr lang="en-US" sz="2800" dirty="0"/>
            </a:p>
          </p:txBody>
        </p:sp>
        <p:sp>
          <p:nvSpPr>
            <p:cNvPr id="57" name="Right Arrow 56"/>
            <p:cNvSpPr/>
            <p:nvPr/>
          </p:nvSpPr>
          <p:spPr>
            <a:xfrm rot="18592980">
              <a:off x="1031037" y="2443131"/>
              <a:ext cx="1468509" cy="990600"/>
            </a:xfrm>
            <a:prstGeom prst="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 rot="18487101">
              <a:off x="1028338" y="2690277"/>
              <a:ext cx="136928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Execute</a:t>
              </a:r>
              <a:endParaRPr lang="en-US" sz="2800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012453" y="4096026"/>
            <a:ext cx="4064747" cy="2685774"/>
            <a:chOff x="4012453" y="4096026"/>
            <a:chExt cx="4064747" cy="2685774"/>
          </a:xfrm>
        </p:grpSpPr>
        <p:grpSp>
          <p:nvGrpSpPr>
            <p:cNvPr id="66" name="Group 65"/>
            <p:cNvGrpSpPr/>
            <p:nvPr/>
          </p:nvGrpSpPr>
          <p:grpSpPr>
            <a:xfrm>
              <a:off x="4012453" y="4096026"/>
              <a:ext cx="990600" cy="1050281"/>
              <a:chOff x="4012453" y="4096026"/>
              <a:chExt cx="990600" cy="1050281"/>
            </a:xfrm>
          </p:grpSpPr>
          <p:sp>
            <p:nvSpPr>
              <p:cNvPr id="64" name="Right Arrow 63"/>
              <p:cNvSpPr/>
              <p:nvPr/>
            </p:nvSpPr>
            <p:spPr>
              <a:xfrm rot="3389772">
                <a:off x="3991900" y="4135154"/>
                <a:ext cx="1031706" cy="990600"/>
              </a:xfrm>
              <a:prstGeom prst="righ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 rot="3389772">
                <a:off x="3995577" y="4330935"/>
                <a:ext cx="99303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Build</a:t>
                </a:r>
                <a:endParaRPr lang="en-US" sz="2800" dirty="0"/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4152449" y="4958700"/>
              <a:ext cx="3924751" cy="1823100"/>
              <a:chOff x="4152449" y="4958700"/>
              <a:chExt cx="3924751" cy="1823100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4159186" y="4958700"/>
                <a:ext cx="112402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/>
                  <a:t>Model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152449" y="5406482"/>
                <a:ext cx="3924751" cy="1375318"/>
              </a:xfrm>
              <a:prstGeom prst="rect">
                <a:avLst/>
              </a:prstGeom>
              <a:noFill/>
              <a:ln w="222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4202421" y="5544370"/>
                <a:ext cx="3874779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/>
                  <a:t>Causal dependence as</a:t>
                </a:r>
              </a:p>
              <a:p>
                <a:r>
                  <a:rPr lang="en-US" sz="2800" dirty="0" smtClean="0"/>
                  <a:t>mathematical formula </a:t>
                </a:r>
                <a:r>
                  <a:rPr lang="en-US" sz="4000" dirty="0" smtClean="0">
                    <a:sym typeface="Symbol" panose="05050102010706020507" pitchFamily="18" charset="2"/>
                  </a:rPr>
                  <a:t></a:t>
                </a:r>
                <a:endParaRPr lang="en-US" sz="2800" dirty="0" smtClean="0"/>
              </a:p>
            </p:txBody>
          </p:sp>
        </p:grpSp>
      </p:grpSp>
      <p:grpSp>
        <p:nvGrpSpPr>
          <p:cNvPr id="69" name="Group 68"/>
          <p:cNvGrpSpPr/>
          <p:nvPr/>
        </p:nvGrpSpPr>
        <p:grpSpPr>
          <a:xfrm>
            <a:off x="5791170" y="2971800"/>
            <a:ext cx="3581430" cy="3072239"/>
            <a:chOff x="5281845" y="1402140"/>
            <a:chExt cx="3581430" cy="3072239"/>
          </a:xfrm>
        </p:grpSpPr>
        <p:sp>
          <p:nvSpPr>
            <p:cNvPr id="70" name="Right Arrow 69"/>
            <p:cNvSpPr/>
            <p:nvPr/>
          </p:nvSpPr>
          <p:spPr>
            <a:xfrm rot="16200000">
              <a:off x="7024120" y="3210755"/>
              <a:ext cx="1468509" cy="990600"/>
            </a:xfrm>
            <a:prstGeom prst="rightArrow">
              <a:avLst/>
            </a:prstGeom>
            <a:solidFill>
              <a:srgbClr val="FF0000">
                <a:alpha val="4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 rot="16200000">
              <a:off x="7039500" y="3527325"/>
              <a:ext cx="13708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Analyze</a:t>
              </a:r>
              <a:endParaRPr lang="en-US" sz="28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281845" y="1402140"/>
              <a:ext cx="3581430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Is </a:t>
              </a:r>
              <a:r>
                <a:rPr lang="en-US" sz="4000" dirty="0" smtClean="0">
                  <a:sym typeface="Symbol" panose="05050102010706020507" pitchFamily="18" charset="2"/>
                </a:rPr>
                <a:t> </a:t>
              </a:r>
              <a:r>
                <a:rPr lang="en-US" sz="2800" dirty="0" err="1" smtClean="0">
                  <a:sym typeface="Symbol" panose="05050102010706020507" pitchFamily="18" charset="2"/>
                </a:rPr>
                <a:t>satisfiable</a:t>
              </a:r>
              <a:r>
                <a:rPr lang="en-US" sz="2800" dirty="0" smtClean="0">
                  <a:sym typeface="Symbol" panose="05050102010706020507" pitchFamily="18" charset="2"/>
                </a:rPr>
                <a:t>?</a:t>
              </a:r>
            </a:p>
            <a:p>
              <a:r>
                <a:rPr lang="en-US" sz="2800" dirty="0" smtClean="0">
                  <a:sym typeface="Symbol" panose="05050102010706020507" pitchFamily="18" charset="2"/>
                </a:rPr>
                <a:t>(we use Z3 solver)</a:t>
              </a:r>
            </a:p>
            <a:p>
              <a:r>
                <a:rPr lang="en-US" sz="2800" dirty="0" smtClean="0">
                  <a:sym typeface="Symbol" panose="05050102010706020507" pitchFamily="18" charset="2"/>
                </a:rPr>
                <a:t>If “yes” then </a:t>
              </a:r>
              <a:r>
                <a:rPr lang="en-US" sz="2800" dirty="0" smtClean="0">
                  <a:solidFill>
                    <a:srgbClr val="FF0000"/>
                  </a:solidFill>
                  <a:sym typeface="Symbol" panose="05050102010706020507" pitchFamily="18" charset="2"/>
                </a:rPr>
                <a:t>data race </a:t>
              </a:r>
              <a:r>
                <a:rPr lang="en-US" sz="2800" dirty="0" smtClean="0">
                  <a:solidFill>
                    <a:srgbClr val="FF0000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177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610600" cy="4625609"/>
          </a:xfrm>
        </p:spPr>
        <p:txBody>
          <a:bodyPr/>
          <a:lstStyle/>
          <a:p>
            <a:r>
              <a:rPr lang="en-US" dirty="0" smtClean="0"/>
              <a:t>For more details</a:t>
            </a:r>
            <a:r>
              <a:rPr lang="en-US" dirty="0"/>
              <a:t> </a:t>
            </a:r>
            <a:r>
              <a:rPr lang="en-US" dirty="0" smtClean="0"/>
              <a:t>see </a:t>
            </a:r>
            <a:r>
              <a:rPr lang="en-US" dirty="0"/>
              <a:t>Technology and Products</a:t>
            </a:r>
            <a:endParaRPr lang="en-US" dirty="0" smtClean="0"/>
          </a:p>
          <a:p>
            <a:r>
              <a:rPr lang="en-US" dirty="0" smtClean="0"/>
              <a:t>Checkout our products</a:t>
            </a:r>
          </a:p>
          <a:p>
            <a:pPr lvl="1"/>
            <a:r>
              <a:rPr lang="en-US" dirty="0" smtClean="0"/>
              <a:t>First read documentation, see if tool fits your need</a:t>
            </a:r>
          </a:p>
          <a:p>
            <a:pPr lvl="2"/>
            <a:r>
              <a:rPr lang="en-US" dirty="0" smtClean="0"/>
              <a:t>Illustrated with lots of examples</a:t>
            </a:r>
          </a:p>
          <a:p>
            <a:pPr lvl="1"/>
            <a:r>
              <a:rPr lang="en-US" dirty="0" smtClean="0"/>
              <a:t>Then download and evaluate them</a:t>
            </a:r>
          </a:p>
          <a:p>
            <a:pPr lvl="2"/>
            <a:r>
              <a:rPr lang="en-US" dirty="0" smtClean="0"/>
              <a:t>90 day fully-featured evaluation versions available</a:t>
            </a:r>
          </a:p>
          <a:p>
            <a:r>
              <a:rPr lang="en-US" dirty="0" smtClean="0"/>
              <a:t>Contact us with any questions</a:t>
            </a:r>
            <a:endParaRPr lang="en-US" dirty="0"/>
          </a:p>
        </p:txBody>
      </p:sp>
      <p:pic>
        <p:nvPicPr>
          <p:cNvPr id="2052" name="Picture 4" descr="pdf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5933" y="1905000"/>
            <a:ext cx="479791" cy="479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runtimeverification.com/img/rv_logo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0" y="2286000"/>
            <a:ext cx="787651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hisfingerprintphotography.com/wp-content/uploads/2014/11/icon-contact-form.pn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6482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151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and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506172" cy="4419600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r>
              <a:rPr lang="en-US" b="1" dirty="0" smtClean="0"/>
              <a:t>Runtime Verification, Inc</a:t>
            </a:r>
            <a:r>
              <a:rPr lang="en-US" dirty="0" smtClean="0"/>
              <a:t>. (RV): startup company aimed at bringing the best ideas and technology developed by the runtime </a:t>
            </a:r>
            <a:r>
              <a:rPr lang="en-US" dirty="0"/>
              <a:t>verification </a:t>
            </a:r>
            <a:r>
              <a:rPr lang="en-US" dirty="0" smtClean="0"/>
              <a:t>community to the real world as mature and  competitive products; licensed by the University of Illinois at Urbana-Champaign (UIUC), USA.</a:t>
            </a:r>
          </a:p>
          <a:p>
            <a:pPr marL="118872" indent="0">
              <a:buNone/>
            </a:pPr>
            <a:endParaRPr lang="en-US" dirty="0"/>
          </a:p>
          <a:p>
            <a:pPr marL="118872" indent="0">
              <a:buNone/>
            </a:pPr>
            <a:r>
              <a:rPr lang="en-US" b="1" dirty="0" smtClean="0"/>
              <a:t>Mission</a:t>
            </a:r>
            <a:r>
              <a:rPr lang="en-US" dirty="0" smtClean="0"/>
              <a:t>: To </a:t>
            </a:r>
            <a:r>
              <a:rPr lang="en-US" dirty="0"/>
              <a:t>offer the best possible solutions for reliable software development and analysis. </a:t>
            </a:r>
          </a:p>
          <a:p>
            <a:pPr marL="118872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10675"/>
            <a:ext cx="1343372" cy="1039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67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blog.admissions.illinois.edu/wp-content/uploads/2013/04/SIEB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Computer Science @ UIUC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685800"/>
            <a:ext cx="6934200" cy="243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Ranked </a:t>
            </a:r>
            <a:r>
              <a:rPr lang="en-US" b="1" dirty="0" smtClean="0">
                <a:solidFill>
                  <a:srgbClr val="F0AD00">
                    <a:satMod val="150000"/>
                  </a:srgbClr>
                </a:solidFill>
                <a:ea typeface="+mj-ea"/>
                <a:cs typeface="+mj-cs"/>
              </a:rPr>
              <a:t>top-5 in the USA </a:t>
            </a:r>
            <a:r>
              <a:rPr lang="en-US" dirty="0" smtClean="0"/>
              <a:t>(</a:t>
            </a:r>
            <a:r>
              <a:rPr lang="en-US" dirty="0" smtClean="0">
                <a:hlinkClick r:id="rId3"/>
              </a:rPr>
              <a:t>US News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RV technology is licensed by UIUC</a:t>
            </a:r>
          </a:p>
          <a:p>
            <a:pPr marL="0" indent="0">
              <a:buNone/>
            </a:pPr>
            <a:r>
              <a:rPr lang="en-US" dirty="0" smtClean="0"/>
              <a:t>RV employees are former UIUC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299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Runtime verification </a:t>
            </a:r>
            <a:r>
              <a:rPr lang="en-US" dirty="0" smtClean="0"/>
              <a:t>is a new field aimed at verifying computing systems as they execute</a:t>
            </a:r>
          </a:p>
          <a:p>
            <a:pPr lvl="1"/>
            <a:r>
              <a:rPr lang="en-US" dirty="0" smtClean="0"/>
              <a:t>Good scalability, rigorous, </a:t>
            </a:r>
            <a:r>
              <a:rPr lang="en-US" i="1" dirty="0" smtClean="0"/>
              <a:t>no false alarms</a:t>
            </a:r>
          </a:p>
          <a:p>
            <a:r>
              <a:rPr lang="en-US" dirty="0" smtClean="0"/>
              <a:t>We are leaders in the field</a:t>
            </a:r>
          </a:p>
          <a:p>
            <a:pPr lvl="1"/>
            <a:r>
              <a:rPr lang="en-US" dirty="0" smtClean="0"/>
              <a:t>Coined the term “runtime verification”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s a NASA research scientist, back in 2001</a:t>
            </a:r>
          </a:p>
          <a:p>
            <a:pPr lvl="1"/>
            <a:r>
              <a:rPr lang="en-US" dirty="0" smtClean="0"/>
              <a:t>Founded the Runtime Verification conference (RV)</a:t>
            </a:r>
          </a:p>
          <a:p>
            <a:pPr lvl="1"/>
            <a:r>
              <a:rPr lang="en-US" dirty="0" smtClean="0"/>
              <a:t>100+ publications</a:t>
            </a:r>
          </a:p>
          <a:p>
            <a:pPr lvl="1"/>
            <a:r>
              <a:rPr lang="en-US" dirty="0" smtClean="0"/>
              <a:t>Raised </a:t>
            </a:r>
            <a:r>
              <a:rPr lang="en-US" dirty="0" smtClean="0"/>
              <a:t>$11.5</a:t>
            </a:r>
            <a:r>
              <a:rPr lang="en-US" dirty="0" smtClean="0"/>
              <a:t>M</a:t>
            </a:r>
            <a:r>
              <a:rPr lang="en-US" dirty="0" smtClean="0"/>
              <a:t>+ funding to develop technology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10675"/>
            <a:ext cx="1343372" cy="1039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09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008" y="3114019"/>
            <a:ext cx="3041311" cy="14292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Runtime Verification Approach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28600" y="2966603"/>
            <a:ext cx="3037417" cy="1681598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76287" y="2438400"/>
            <a:ext cx="957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Code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5391151" y="3769301"/>
            <a:ext cx="152399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029124" y="3048856"/>
            <a:ext cx="1124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Model</a:t>
            </a:r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>
            <a:off x="5391151" y="4155498"/>
            <a:ext cx="152399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91150" y="4541695"/>
            <a:ext cx="152399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829377" y="4340802"/>
            <a:ext cx="152399" cy="152400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8" idx="4"/>
            <a:endCxn id="9" idx="0"/>
          </p:cNvCxnSpPr>
          <p:nvPr/>
        </p:nvCxnSpPr>
        <p:spPr>
          <a:xfrm>
            <a:off x="5467351" y="3921701"/>
            <a:ext cx="0" cy="23379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4"/>
            <a:endCxn id="10" idx="0"/>
          </p:cNvCxnSpPr>
          <p:nvPr/>
        </p:nvCxnSpPr>
        <p:spPr>
          <a:xfrm flipH="1">
            <a:off x="5467350" y="4307898"/>
            <a:ext cx="1" cy="23379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4"/>
          </p:cNvCxnSpPr>
          <p:nvPr/>
        </p:nvCxnSpPr>
        <p:spPr>
          <a:xfrm flipH="1">
            <a:off x="5467349" y="4694095"/>
            <a:ext cx="1" cy="23379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" idx="6"/>
            <a:endCxn id="12" idx="3"/>
          </p:cNvCxnSpPr>
          <p:nvPr/>
        </p:nvCxnSpPr>
        <p:spPr>
          <a:xfrm flipV="1">
            <a:off x="5543549" y="4470884"/>
            <a:ext cx="308146" cy="14701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2" idx="2"/>
            <a:endCxn id="9" idx="6"/>
          </p:cNvCxnSpPr>
          <p:nvPr/>
        </p:nvCxnSpPr>
        <p:spPr>
          <a:xfrm flipH="1" flipV="1">
            <a:off x="5543550" y="4231698"/>
            <a:ext cx="285827" cy="18530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086350" y="3651899"/>
            <a:ext cx="996241" cy="1098721"/>
          </a:xfrm>
          <a:prstGeom prst="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5467350" y="3535504"/>
            <a:ext cx="0" cy="23379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 rot="3596148">
            <a:off x="4822095" y="2278682"/>
            <a:ext cx="1012779" cy="990600"/>
            <a:chOff x="3486150" y="2778701"/>
            <a:chExt cx="1106335" cy="990600"/>
          </a:xfrm>
        </p:grpSpPr>
        <p:sp>
          <p:nvSpPr>
            <p:cNvPr id="40" name="Right Arrow 39"/>
            <p:cNvSpPr/>
            <p:nvPr/>
          </p:nvSpPr>
          <p:spPr>
            <a:xfrm>
              <a:off x="3486150" y="2778701"/>
              <a:ext cx="1106335" cy="990600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488946" y="2995940"/>
              <a:ext cx="9428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Build</a:t>
              </a:r>
              <a:endParaRPr lang="en-US" sz="2800" dirty="0"/>
            </a:p>
          </p:txBody>
        </p:sp>
      </p:grpSp>
      <p:sp>
        <p:nvSpPr>
          <p:cNvPr id="42" name="Right Arrow 41"/>
          <p:cNvSpPr/>
          <p:nvPr/>
        </p:nvSpPr>
        <p:spPr>
          <a:xfrm>
            <a:off x="6361731" y="3845501"/>
            <a:ext cx="1468509" cy="9906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6356811" y="4057601"/>
            <a:ext cx="1370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Analyze</a:t>
            </a:r>
            <a:endParaRPr lang="en-US" sz="2800" dirty="0"/>
          </a:p>
        </p:txBody>
      </p:sp>
      <p:sp>
        <p:nvSpPr>
          <p:cNvPr id="44" name="TextBox 43"/>
          <p:cNvSpPr txBox="1"/>
          <p:nvPr/>
        </p:nvSpPr>
        <p:spPr>
          <a:xfrm>
            <a:off x="7904964" y="3648303"/>
            <a:ext cx="100700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Bug 1</a:t>
            </a:r>
          </a:p>
          <a:p>
            <a:r>
              <a:rPr lang="en-US" sz="2800" dirty="0" smtClean="0"/>
              <a:t>Bug2</a:t>
            </a:r>
          </a:p>
          <a:p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273836" y="4891111"/>
            <a:ext cx="416331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Advantages: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+ precise (no false alarms)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+ good scalability and rigor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+ recovery possible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644008" y="4869160"/>
            <a:ext cx="431560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Limitations:</a:t>
            </a:r>
          </a:p>
          <a:p>
            <a:r>
              <a:rPr lang="en-US" sz="2800" dirty="0">
                <a:solidFill>
                  <a:srgbClr val="FF0000"/>
                </a:solidFill>
              </a:rPr>
              <a:t>- code must </a:t>
            </a:r>
            <a:r>
              <a:rPr lang="en-US" sz="2800" dirty="0" smtClean="0">
                <a:solidFill>
                  <a:srgbClr val="FF0000"/>
                </a:solidFill>
              </a:rPr>
              <a:t>be executable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rgbClr val="FF0000"/>
                </a:solidFill>
              </a:rPr>
              <a:t>- less code coverage, hence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 use with existing unit tests</a:t>
            </a:r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2419088" y="2589402"/>
            <a:ext cx="1486423" cy="990600"/>
            <a:chOff x="2822196" y="1524000"/>
            <a:chExt cx="1486423" cy="990600"/>
          </a:xfrm>
        </p:grpSpPr>
        <p:sp>
          <p:nvSpPr>
            <p:cNvPr id="29" name="Right Arrow 28"/>
            <p:cNvSpPr/>
            <p:nvPr/>
          </p:nvSpPr>
          <p:spPr>
            <a:xfrm>
              <a:off x="2840110" y="1524000"/>
              <a:ext cx="1468509" cy="990600"/>
            </a:xfrm>
            <a:prstGeom prst="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22196" y="1741239"/>
              <a:ext cx="136928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Execute</a:t>
              </a:r>
              <a:endParaRPr lang="en-US" sz="2800" dirty="0"/>
            </a:p>
          </p:txBody>
        </p:sp>
      </p:grpSp>
      <p:sp>
        <p:nvSpPr>
          <p:cNvPr id="32" name="Oval 31"/>
          <p:cNvSpPr/>
          <p:nvPr/>
        </p:nvSpPr>
        <p:spPr>
          <a:xfrm>
            <a:off x="3352801" y="2133600"/>
            <a:ext cx="76199" cy="762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657601" y="2133600"/>
            <a:ext cx="76199" cy="762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962401" y="2133600"/>
            <a:ext cx="76199" cy="762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4267201" y="2133600"/>
            <a:ext cx="76199" cy="762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4572001" y="2133600"/>
            <a:ext cx="76199" cy="762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876801" y="2133600"/>
            <a:ext cx="76199" cy="762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5181601" y="2133600"/>
            <a:ext cx="76199" cy="762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>
            <a:stCxn id="32" idx="6"/>
            <a:endCxn id="33" idx="2"/>
          </p:cNvCxnSpPr>
          <p:nvPr/>
        </p:nvCxnSpPr>
        <p:spPr>
          <a:xfrm>
            <a:off x="3429000" y="2171700"/>
            <a:ext cx="2286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3" idx="6"/>
            <a:endCxn id="35" idx="2"/>
          </p:cNvCxnSpPr>
          <p:nvPr/>
        </p:nvCxnSpPr>
        <p:spPr>
          <a:xfrm>
            <a:off x="3733800" y="2171700"/>
            <a:ext cx="2286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3124200" y="2171700"/>
            <a:ext cx="2286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4038599" y="2171700"/>
            <a:ext cx="2286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4343399" y="2174875"/>
            <a:ext cx="2286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4648199" y="2171700"/>
            <a:ext cx="2286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952999" y="2171700"/>
            <a:ext cx="2286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5257799" y="2171700"/>
            <a:ext cx="2286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276600" y="1524000"/>
            <a:ext cx="18942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Event Trace</a:t>
            </a:r>
            <a:endParaRPr lang="en-US" sz="2800" dirty="0"/>
          </a:p>
        </p:txBody>
      </p:sp>
      <p:sp>
        <p:nvSpPr>
          <p:cNvPr id="18" name="Rounded Rectangular Callout 17"/>
          <p:cNvSpPr/>
          <p:nvPr/>
        </p:nvSpPr>
        <p:spPr>
          <a:xfrm>
            <a:off x="6915171" y="1600200"/>
            <a:ext cx="2076429" cy="1155919"/>
          </a:xfrm>
          <a:prstGeom prst="wedgeRoundRectCallout">
            <a:avLst>
              <a:gd name="adj1" fmla="val -92599"/>
              <a:gd name="adj2" fmla="val 136423"/>
              <a:gd name="adj3" fmla="val 16667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Highly customized for property of interest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Rounded Rectangular Callout 58"/>
          <p:cNvSpPr/>
          <p:nvPr/>
        </p:nvSpPr>
        <p:spPr>
          <a:xfrm>
            <a:off x="6934200" y="1600200"/>
            <a:ext cx="2076429" cy="1155919"/>
          </a:xfrm>
          <a:prstGeom prst="wedgeRoundRectCallout">
            <a:avLst>
              <a:gd name="adj1" fmla="val -118072"/>
              <a:gd name="adj2" fmla="val -849"/>
              <a:gd name="adj3" fmla="val 16667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Highly customized for property of interest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276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2743200" y="5181600"/>
            <a:ext cx="6324600" cy="1384995"/>
          </a:xfrm>
          <a:prstGeom prst="roundRect">
            <a:avLst/>
          </a:prstGeom>
          <a:solidFill>
            <a:srgbClr val="FF000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195237"/>
            <a:ext cx="2500313" cy="106441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43200" y="5181600"/>
            <a:ext cx="539282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/>
              <a:t>RV-Monitor is a runtime monitoring tool that</a:t>
            </a:r>
          </a:p>
          <a:p>
            <a:r>
              <a:rPr lang="en-US" sz="2100" dirty="0"/>
              <a:t>allows for checking and enforcement of safety</a:t>
            </a:r>
          </a:p>
          <a:p>
            <a:r>
              <a:rPr lang="en-US" sz="2100" dirty="0"/>
              <a:t>properties over the execution of your software</a:t>
            </a:r>
            <a:r>
              <a:rPr lang="en-US" sz="2100" dirty="0" smtClean="0"/>
              <a:t>.</a:t>
            </a:r>
          </a:p>
          <a:p>
            <a:r>
              <a:rPr lang="en-US" sz="2100" dirty="0" smtClean="0"/>
              <a:t>-  Java (prototype), C/C++ (prototype)</a:t>
            </a:r>
            <a:endParaRPr lang="en-US" sz="2100" dirty="0"/>
          </a:p>
        </p:txBody>
      </p:sp>
      <p:sp>
        <p:nvSpPr>
          <p:cNvPr id="14" name="Rounded Rectangle 13"/>
          <p:cNvSpPr/>
          <p:nvPr/>
        </p:nvSpPr>
        <p:spPr>
          <a:xfrm>
            <a:off x="2743200" y="1891605"/>
            <a:ext cx="6324600" cy="1384995"/>
          </a:xfrm>
          <a:prstGeom prst="roundRect">
            <a:avLst/>
          </a:prstGeom>
          <a:solidFill>
            <a:srgbClr val="00B05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854175"/>
            <a:ext cx="2500313" cy="10644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743200" y="1847266"/>
            <a:ext cx="638533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/>
              <a:t>RV-Match is a </a:t>
            </a:r>
            <a:r>
              <a:rPr lang="en-US" sz="2100" dirty="0" smtClean="0"/>
              <a:t>semantics-based </a:t>
            </a:r>
            <a:r>
              <a:rPr lang="en-US" sz="2100" dirty="0"/>
              <a:t>automatic </a:t>
            </a:r>
            <a:r>
              <a:rPr lang="en-US" sz="2100" dirty="0" smtClean="0"/>
              <a:t>debugger</a:t>
            </a:r>
          </a:p>
          <a:p>
            <a:r>
              <a:rPr lang="en-US" sz="2100" dirty="0"/>
              <a:t>f</a:t>
            </a:r>
            <a:r>
              <a:rPr lang="en-US" sz="2100" dirty="0" smtClean="0"/>
              <a:t>or common and subtle C errors</a:t>
            </a:r>
            <a:r>
              <a:rPr lang="en-US" sz="2100" dirty="0"/>
              <a:t>, and an </a:t>
            </a:r>
            <a:r>
              <a:rPr lang="en-US" sz="2100" dirty="0" smtClean="0"/>
              <a:t>automatic</a:t>
            </a:r>
          </a:p>
          <a:p>
            <a:r>
              <a:rPr lang="en-US" sz="2100" dirty="0"/>
              <a:t>d</a:t>
            </a:r>
            <a:r>
              <a:rPr lang="en-US" sz="2100" dirty="0" smtClean="0"/>
              <a:t>ynamic checker </a:t>
            </a:r>
            <a:r>
              <a:rPr lang="en-US" sz="2100" dirty="0"/>
              <a:t>for </a:t>
            </a:r>
            <a:r>
              <a:rPr lang="en-US" sz="2100" dirty="0" smtClean="0"/>
              <a:t>all types of ISO C11 </a:t>
            </a:r>
            <a:r>
              <a:rPr lang="en-US" sz="2100" dirty="0" err="1" smtClean="0"/>
              <a:t>undefinedness</a:t>
            </a:r>
            <a:r>
              <a:rPr lang="en-US" sz="2100" dirty="0" smtClean="0"/>
              <a:t>.</a:t>
            </a:r>
          </a:p>
          <a:p>
            <a:r>
              <a:rPr lang="en-US" sz="2100" dirty="0" smtClean="0"/>
              <a:t>-  C  (mature); Java and JavaScript (prototypes)</a:t>
            </a:r>
            <a:endParaRPr lang="en-US" sz="2100" dirty="0"/>
          </a:p>
        </p:txBody>
      </p:sp>
      <p:sp>
        <p:nvSpPr>
          <p:cNvPr id="17" name="Rounded Rectangle 16"/>
          <p:cNvSpPr/>
          <p:nvPr/>
        </p:nvSpPr>
        <p:spPr>
          <a:xfrm>
            <a:off x="2743200" y="3523180"/>
            <a:ext cx="6324600" cy="1384995"/>
          </a:xfrm>
          <a:prstGeom prst="roundRect">
            <a:avLst/>
          </a:prstGeom>
          <a:solidFill>
            <a:srgbClr val="0070C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596886"/>
            <a:ext cx="2500313" cy="106441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743200" y="3505200"/>
            <a:ext cx="63820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/>
              <a:t>RV-Predict is an automatic dynamic data-race </a:t>
            </a:r>
            <a:r>
              <a:rPr lang="en-US" sz="2100" dirty="0" smtClean="0"/>
              <a:t>detector</a:t>
            </a:r>
          </a:p>
          <a:p>
            <a:r>
              <a:rPr lang="en-US" sz="2100" dirty="0" smtClean="0"/>
              <a:t>for </a:t>
            </a:r>
            <a:r>
              <a:rPr lang="en-US" sz="2100" dirty="0"/>
              <a:t>Java, which is sound (no false positives) and </a:t>
            </a:r>
            <a:r>
              <a:rPr lang="en-US" sz="2100" dirty="0" smtClean="0"/>
              <a:t>maximal</a:t>
            </a:r>
          </a:p>
          <a:p>
            <a:r>
              <a:rPr lang="en-US" sz="2100" dirty="0" smtClean="0"/>
              <a:t>(no </a:t>
            </a:r>
            <a:r>
              <a:rPr lang="en-US" sz="2100" dirty="0"/>
              <a:t>other sound dynamic tool can find more races</a:t>
            </a:r>
            <a:r>
              <a:rPr lang="en-US" sz="2100" dirty="0" smtClean="0"/>
              <a:t>).</a:t>
            </a:r>
          </a:p>
          <a:p>
            <a:r>
              <a:rPr lang="en-US" sz="2100" dirty="0" smtClean="0"/>
              <a:t>-  </a:t>
            </a:r>
            <a:r>
              <a:rPr lang="en-US" sz="2100" dirty="0"/>
              <a:t>Java (mature), C/C++ </a:t>
            </a:r>
            <a:r>
              <a:rPr lang="en-US" sz="2100" dirty="0" smtClean="0"/>
              <a:t>with interrupts (prototype)</a:t>
            </a:r>
            <a:endParaRPr lang="en-US" sz="2100" dirty="0"/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683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68" y="76200"/>
            <a:ext cx="9075332" cy="1252566"/>
          </a:xfrm>
        </p:spPr>
        <p:txBody>
          <a:bodyPr>
            <a:noAutofit/>
          </a:bodyPr>
          <a:lstStyle/>
          <a:p>
            <a:r>
              <a:rPr lang="en-US" dirty="0" smtClean="0"/>
              <a:t>Products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Coverage vs. Performance vs. Expressiveness</a:t>
            </a:r>
          </a:p>
        </p:txBody>
      </p:sp>
      <p:sp>
        <p:nvSpPr>
          <p:cNvPr id="10" name="Isosceles Triangle 9"/>
          <p:cNvSpPr/>
          <p:nvPr/>
        </p:nvSpPr>
        <p:spPr>
          <a:xfrm>
            <a:off x="1424763" y="2879652"/>
            <a:ext cx="6294475" cy="3216347"/>
          </a:xfrm>
          <a:prstGeom prst="triangle">
            <a:avLst/>
          </a:prstGeom>
          <a:solidFill>
            <a:srgbClr val="1C9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extBox 10"/>
          <p:cNvSpPr txBox="1"/>
          <p:nvPr/>
        </p:nvSpPr>
        <p:spPr>
          <a:xfrm>
            <a:off x="3461477" y="1757571"/>
            <a:ext cx="2207656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100" dirty="0" smtClean="0"/>
              <a:t>Big triangle: all</a:t>
            </a:r>
          </a:p>
          <a:p>
            <a:pPr algn="ctr"/>
            <a:r>
              <a:rPr lang="en-US" sz="2100" dirty="0"/>
              <a:t>r</a:t>
            </a:r>
            <a:r>
              <a:rPr lang="en-US" sz="2100" dirty="0" smtClean="0"/>
              <a:t>untime behaviors</a:t>
            </a:r>
          </a:p>
          <a:p>
            <a:pPr algn="ctr"/>
            <a:r>
              <a:rPr lang="en-US" sz="2100" dirty="0" smtClean="0"/>
              <a:t>of your program</a:t>
            </a:r>
            <a:endParaRPr lang="en-US" sz="21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3387797" y="2879652"/>
            <a:ext cx="1868674" cy="3216347"/>
            <a:chOff x="4517062" y="2098161"/>
            <a:chExt cx="2491565" cy="4288463"/>
          </a:xfrm>
        </p:grpSpPr>
        <p:sp>
          <p:nvSpPr>
            <p:cNvPr id="12" name="Isosceles Triangle 11"/>
            <p:cNvSpPr/>
            <p:nvPr/>
          </p:nvSpPr>
          <p:spPr>
            <a:xfrm>
              <a:off x="4517064" y="2098161"/>
              <a:ext cx="2491563" cy="2902685"/>
            </a:xfrm>
            <a:prstGeom prst="triangle">
              <a:avLst>
                <a:gd name="adj" fmla="val 63656"/>
              </a:avLst>
            </a:prstGeom>
            <a:solidFill>
              <a:srgbClr val="259F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3" name="Trapezoid 12"/>
            <p:cNvSpPr/>
            <p:nvPr/>
          </p:nvSpPr>
          <p:spPr>
            <a:xfrm rot="10800000">
              <a:off x="4517062" y="5000846"/>
              <a:ext cx="2491563" cy="1385778"/>
            </a:xfrm>
            <a:prstGeom prst="trapezoid">
              <a:avLst/>
            </a:prstGeom>
            <a:solidFill>
              <a:srgbClr val="259F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19" name="Freeform 18"/>
          <p:cNvSpPr/>
          <p:nvPr/>
        </p:nvSpPr>
        <p:spPr>
          <a:xfrm>
            <a:off x="4318444" y="2879652"/>
            <a:ext cx="414670" cy="3216348"/>
          </a:xfrm>
          <a:custGeom>
            <a:avLst/>
            <a:gdLst>
              <a:gd name="connsiteX0" fmla="*/ 411125 w 800986"/>
              <a:gd name="connsiteY0" fmla="*/ 0 h 4635795"/>
              <a:gd name="connsiteX1" fmla="*/ 800986 w 800986"/>
              <a:gd name="connsiteY1" fmla="*/ 999460 h 4635795"/>
              <a:gd name="connsiteX2" fmla="*/ 219739 w 800986"/>
              <a:gd name="connsiteY2" fmla="*/ 2282455 h 4635795"/>
              <a:gd name="connsiteX3" fmla="*/ 744279 w 800986"/>
              <a:gd name="connsiteY3" fmla="*/ 3423683 h 4635795"/>
              <a:gd name="connsiteX4" fmla="*/ 0 w 800986"/>
              <a:gd name="connsiteY4" fmla="*/ 4330995 h 4635795"/>
              <a:gd name="connsiteX5" fmla="*/ 616688 w 800986"/>
              <a:gd name="connsiteY5" fmla="*/ 4635795 h 4635795"/>
              <a:gd name="connsiteX6" fmla="*/ 616688 w 800986"/>
              <a:gd name="connsiteY6" fmla="*/ 4635795 h 4635795"/>
              <a:gd name="connsiteX0" fmla="*/ 411125 w 744279"/>
              <a:gd name="connsiteY0" fmla="*/ 0 h 4635795"/>
              <a:gd name="connsiteX1" fmla="*/ 602511 w 744279"/>
              <a:gd name="connsiteY1" fmla="*/ 1084521 h 4635795"/>
              <a:gd name="connsiteX2" fmla="*/ 219739 w 744279"/>
              <a:gd name="connsiteY2" fmla="*/ 2282455 h 4635795"/>
              <a:gd name="connsiteX3" fmla="*/ 744279 w 744279"/>
              <a:gd name="connsiteY3" fmla="*/ 3423683 h 4635795"/>
              <a:gd name="connsiteX4" fmla="*/ 0 w 744279"/>
              <a:gd name="connsiteY4" fmla="*/ 4330995 h 4635795"/>
              <a:gd name="connsiteX5" fmla="*/ 616688 w 744279"/>
              <a:gd name="connsiteY5" fmla="*/ 4635795 h 4635795"/>
              <a:gd name="connsiteX6" fmla="*/ 616688 w 744279"/>
              <a:gd name="connsiteY6" fmla="*/ 4635795 h 4635795"/>
              <a:gd name="connsiteX0" fmla="*/ 460745 w 793899"/>
              <a:gd name="connsiteY0" fmla="*/ 0 h 4635795"/>
              <a:gd name="connsiteX1" fmla="*/ 652131 w 793899"/>
              <a:gd name="connsiteY1" fmla="*/ 1084521 h 4635795"/>
              <a:gd name="connsiteX2" fmla="*/ 0 w 793899"/>
              <a:gd name="connsiteY2" fmla="*/ 1793357 h 4635795"/>
              <a:gd name="connsiteX3" fmla="*/ 793899 w 793899"/>
              <a:gd name="connsiteY3" fmla="*/ 3423683 h 4635795"/>
              <a:gd name="connsiteX4" fmla="*/ 49620 w 793899"/>
              <a:gd name="connsiteY4" fmla="*/ 4330995 h 4635795"/>
              <a:gd name="connsiteX5" fmla="*/ 666308 w 793899"/>
              <a:gd name="connsiteY5" fmla="*/ 4635795 h 4635795"/>
              <a:gd name="connsiteX6" fmla="*/ 666308 w 793899"/>
              <a:gd name="connsiteY6" fmla="*/ 4635795 h 4635795"/>
              <a:gd name="connsiteX0" fmla="*/ 460745 w 666308"/>
              <a:gd name="connsiteY0" fmla="*/ 0 h 4635795"/>
              <a:gd name="connsiteX1" fmla="*/ 652131 w 666308"/>
              <a:gd name="connsiteY1" fmla="*/ 1084521 h 4635795"/>
              <a:gd name="connsiteX2" fmla="*/ 0 w 666308"/>
              <a:gd name="connsiteY2" fmla="*/ 1793357 h 4635795"/>
              <a:gd name="connsiteX3" fmla="*/ 574159 w 666308"/>
              <a:gd name="connsiteY3" fmla="*/ 2459664 h 4635795"/>
              <a:gd name="connsiteX4" fmla="*/ 49620 w 666308"/>
              <a:gd name="connsiteY4" fmla="*/ 4330995 h 4635795"/>
              <a:gd name="connsiteX5" fmla="*/ 666308 w 666308"/>
              <a:gd name="connsiteY5" fmla="*/ 4635795 h 4635795"/>
              <a:gd name="connsiteX6" fmla="*/ 666308 w 666308"/>
              <a:gd name="connsiteY6" fmla="*/ 4635795 h 4635795"/>
              <a:gd name="connsiteX0" fmla="*/ 637953 w 843516"/>
              <a:gd name="connsiteY0" fmla="*/ 0 h 4635795"/>
              <a:gd name="connsiteX1" fmla="*/ 829339 w 843516"/>
              <a:gd name="connsiteY1" fmla="*/ 1084521 h 4635795"/>
              <a:gd name="connsiteX2" fmla="*/ 177208 w 843516"/>
              <a:gd name="connsiteY2" fmla="*/ 1793357 h 4635795"/>
              <a:gd name="connsiteX3" fmla="*/ 751367 w 843516"/>
              <a:gd name="connsiteY3" fmla="*/ 2459664 h 4635795"/>
              <a:gd name="connsiteX4" fmla="*/ 0 w 843516"/>
              <a:gd name="connsiteY4" fmla="*/ 3062177 h 4635795"/>
              <a:gd name="connsiteX5" fmla="*/ 843516 w 843516"/>
              <a:gd name="connsiteY5" fmla="*/ 4635795 h 4635795"/>
              <a:gd name="connsiteX6" fmla="*/ 843516 w 843516"/>
              <a:gd name="connsiteY6" fmla="*/ 4635795 h 4635795"/>
              <a:gd name="connsiteX0" fmla="*/ 460745 w 666308"/>
              <a:gd name="connsiteY0" fmla="*/ 0 h 4635795"/>
              <a:gd name="connsiteX1" fmla="*/ 652131 w 666308"/>
              <a:gd name="connsiteY1" fmla="*/ 1084521 h 4635795"/>
              <a:gd name="connsiteX2" fmla="*/ 0 w 666308"/>
              <a:gd name="connsiteY2" fmla="*/ 1793357 h 4635795"/>
              <a:gd name="connsiteX3" fmla="*/ 574159 w 666308"/>
              <a:gd name="connsiteY3" fmla="*/ 2459664 h 4635795"/>
              <a:gd name="connsiteX4" fmla="*/ 113415 w 666308"/>
              <a:gd name="connsiteY4" fmla="*/ 3682837 h 4635795"/>
              <a:gd name="connsiteX5" fmla="*/ 666308 w 666308"/>
              <a:gd name="connsiteY5" fmla="*/ 4635795 h 4635795"/>
              <a:gd name="connsiteX6" fmla="*/ 666308 w 666308"/>
              <a:gd name="connsiteY6" fmla="*/ 4635795 h 4635795"/>
              <a:gd name="connsiteX0" fmla="*/ 347330 w 552893"/>
              <a:gd name="connsiteY0" fmla="*/ 0 h 4635795"/>
              <a:gd name="connsiteX1" fmla="*/ 538716 w 552893"/>
              <a:gd name="connsiteY1" fmla="*/ 1084521 h 4635795"/>
              <a:gd name="connsiteX2" fmla="*/ 184297 w 552893"/>
              <a:gd name="connsiteY2" fmla="*/ 1839332 h 4635795"/>
              <a:gd name="connsiteX3" fmla="*/ 460744 w 552893"/>
              <a:gd name="connsiteY3" fmla="*/ 2459664 h 4635795"/>
              <a:gd name="connsiteX4" fmla="*/ 0 w 552893"/>
              <a:gd name="connsiteY4" fmla="*/ 3682837 h 4635795"/>
              <a:gd name="connsiteX5" fmla="*/ 552893 w 552893"/>
              <a:gd name="connsiteY5" fmla="*/ 4635795 h 4635795"/>
              <a:gd name="connsiteX6" fmla="*/ 552893 w 552893"/>
              <a:gd name="connsiteY6" fmla="*/ 4635795 h 463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2893" h="4635795">
                <a:moveTo>
                  <a:pt x="347330" y="0"/>
                </a:moveTo>
                <a:lnTo>
                  <a:pt x="538716" y="1084521"/>
                </a:lnTo>
                <a:lnTo>
                  <a:pt x="184297" y="1839332"/>
                </a:lnTo>
                <a:lnTo>
                  <a:pt x="460744" y="2459664"/>
                </a:lnTo>
                <a:lnTo>
                  <a:pt x="0" y="3682837"/>
                </a:lnTo>
                <a:lnTo>
                  <a:pt x="552893" y="4635795"/>
                </a:lnTo>
                <a:lnTo>
                  <a:pt x="552893" y="4635795"/>
                </a:lnTo>
              </a:path>
            </a:pathLst>
          </a:custGeom>
          <a:noFill/>
          <a:ln w="5080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578" y="2101702"/>
            <a:ext cx="1035346" cy="440762"/>
          </a:xfrm>
          <a:prstGeom prst="rect">
            <a:avLst/>
          </a:prstGeom>
          <a:ln>
            <a:noFill/>
          </a:ln>
        </p:spPr>
      </p:pic>
      <p:sp>
        <p:nvSpPr>
          <p:cNvPr id="21" name="Rectangular Callout 20"/>
          <p:cNvSpPr/>
          <p:nvPr/>
        </p:nvSpPr>
        <p:spPr>
          <a:xfrm>
            <a:off x="1334386" y="2048981"/>
            <a:ext cx="1642721" cy="1205135"/>
          </a:xfrm>
          <a:prstGeom prst="wedgeRectCallout">
            <a:avLst>
              <a:gd name="adj1" fmla="val 149881"/>
              <a:gd name="adj2" fmla="val 39476"/>
            </a:avLst>
          </a:prstGeom>
          <a:noFill/>
          <a:ln w="25400">
            <a:solidFill>
              <a:srgbClr val="CD20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  <a:p>
            <a:pPr algn="ctr"/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n-US" sz="1350" dirty="0">
                <a:solidFill>
                  <a:schemeClr val="tx1"/>
                </a:solidFill>
              </a:rPr>
              <a:t>One path only;</a:t>
            </a:r>
          </a:p>
          <a:p>
            <a:pPr algn="ctr"/>
            <a:r>
              <a:rPr lang="en-US" sz="1350" dirty="0">
                <a:solidFill>
                  <a:schemeClr val="tx1"/>
                </a:solidFill>
              </a:rPr>
              <a:t>0-100% overhead; </a:t>
            </a:r>
            <a:r>
              <a:rPr lang="en-US" sz="1350" dirty="0" smtClean="0">
                <a:solidFill>
                  <a:schemeClr val="tx1"/>
                </a:solidFill>
              </a:rPr>
              <a:t>complex properties</a:t>
            </a:r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5" name="Rectangular Callout 24"/>
          <p:cNvSpPr/>
          <p:nvPr/>
        </p:nvSpPr>
        <p:spPr>
          <a:xfrm>
            <a:off x="176468" y="3420581"/>
            <a:ext cx="2025502" cy="1915190"/>
          </a:xfrm>
          <a:prstGeom prst="wedgeRectCallout">
            <a:avLst>
              <a:gd name="adj1" fmla="val 108611"/>
              <a:gd name="adj2" fmla="val 37262"/>
            </a:avLst>
          </a:prstGeom>
          <a:noFill/>
          <a:ln w="25400">
            <a:solidFill>
              <a:srgbClr val="259F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  <a:p>
            <a:pPr algn="ctr"/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n-US" sz="1350" dirty="0">
                <a:solidFill>
                  <a:schemeClr val="tx1"/>
                </a:solidFill>
              </a:rPr>
              <a:t>Maximal number of causally equivalent paths predicted from one path;</a:t>
            </a:r>
          </a:p>
          <a:p>
            <a:pPr algn="ctr"/>
            <a:r>
              <a:rPr lang="en-US" sz="1350" dirty="0">
                <a:solidFill>
                  <a:schemeClr val="tx1"/>
                </a:solidFill>
              </a:rPr>
              <a:t>1-10</a:t>
            </a:r>
            <a:r>
              <a:rPr lang="en-US" sz="1350" baseline="30000" dirty="0">
                <a:solidFill>
                  <a:schemeClr val="tx1"/>
                </a:solidFill>
              </a:rPr>
              <a:t>2</a:t>
            </a:r>
            <a:r>
              <a:rPr lang="en-US" sz="1350" dirty="0">
                <a:solidFill>
                  <a:schemeClr val="tx1"/>
                </a:solidFill>
              </a:rPr>
              <a:t>x overhead;</a:t>
            </a:r>
          </a:p>
          <a:p>
            <a:pPr algn="ctr"/>
            <a:r>
              <a:rPr lang="en-US" sz="1350" dirty="0">
                <a:solidFill>
                  <a:schemeClr val="tx1"/>
                </a:solidFill>
              </a:rPr>
              <a:t>races, atomicity, deadlocks 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17" y="3468206"/>
            <a:ext cx="1101408" cy="468885"/>
          </a:xfrm>
          <a:prstGeom prst="rect">
            <a:avLst/>
          </a:prstGeom>
        </p:spPr>
      </p:pic>
      <p:sp>
        <p:nvSpPr>
          <p:cNvPr id="27" name="Rectangular Callout 26"/>
          <p:cNvSpPr/>
          <p:nvPr/>
        </p:nvSpPr>
        <p:spPr>
          <a:xfrm>
            <a:off x="6442301" y="2800981"/>
            <a:ext cx="2590058" cy="1508748"/>
          </a:xfrm>
          <a:prstGeom prst="wedgeRectCallout">
            <a:avLst>
              <a:gd name="adj1" fmla="val -55728"/>
              <a:gd name="adj2" fmla="val 74422"/>
            </a:avLst>
          </a:prstGeom>
          <a:noFill/>
          <a:ln w="25400">
            <a:solidFill>
              <a:srgbClr val="1C9D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  <a:p>
            <a:pPr algn="ctr"/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n-US" sz="1350" dirty="0" smtClean="0">
                <a:solidFill>
                  <a:schemeClr val="tx1"/>
                </a:solidFill>
              </a:rPr>
              <a:t>From one path to complete </a:t>
            </a:r>
            <a:r>
              <a:rPr lang="en-US" sz="1350" dirty="0">
                <a:solidFill>
                  <a:schemeClr val="tx1"/>
                </a:solidFill>
              </a:rPr>
              <a:t>coverage / </a:t>
            </a:r>
            <a:r>
              <a:rPr lang="en-US" sz="1350" dirty="0" smtClean="0">
                <a:solidFill>
                  <a:schemeClr val="tx1"/>
                </a:solidFill>
              </a:rPr>
              <a:t>verification; any properties; may </a:t>
            </a:r>
            <a:r>
              <a:rPr lang="en-US" sz="1350" dirty="0">
                <a:solidFill>
                  <a:schemeClr val="tx1"/>
                </a:solidFill>
              </a:rPr>
              <a:t>require user </a:t>
            </a:r>
            <a:r>
              <a:rPr lang="en-US" sz="1350" dirty="0" smtClean="0">
                <a:solidFill>
                  <a:schemeClr val="tx1"/>
                </a:solidFill>
              </a:rPr>
              <a:t>input</a:t>
            </a:r>
            <a:endParaRPr lang="en-US" sz="1350" dirty="0">
              <a:solidFill>
                <a:schemeClr val="tx1"/>
              </a:solidFill>
            </a:endParaRPr>
          </a:p>
        </p:txBody>
      </p:sp>
      <p:pic>
        <p:nvPicPr>
          <p:cNvPr id="28" name="Content Placeholder 3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2139" y="2879651"/>
            <a:ext cx="1134197" cy="482844"/>
          </a:xfrm>
        </p:spPr>
      </p:pic>
    </p:spTree>
    <p:extLst>
      <p:ext uri="{BB962C8B-B14F-4D97-AF65-F5344CB8AC3E}">
        <p14:creationId xmlns:p14="http://schemas.microsoft.com/office/powerpoint/2010/main" val="67078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RV-Match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1676400"/>
            <a:ext cx="3748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 dirty="0" smtClean="0"/>
              <a:t>Code (6-int-overflow.c) </a:t>
            </a:r>
            <a:endParaRPr lang="en-US" sz="2800" u="sng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175" y="2467844"/>
            <a:ext cx="2901727" cy="15867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5030845"/>
            <a:ext cx="7239000" cy="1733550"/>
          </a:xfrm>
          <a:prstGeom prst="rect">
            <a:avLst/>
          </a:prstGeom>
        </p:spPr>
      </p:pic>
      <p:sp>
        <p:nvSpPr>
          <p:cNvPr id="30" name="Rounded Rectangular Callout 29"/>
          <p:cNvSpPr/>
          <p:nvPr/>
        </p:nvSpPr>
        <p:spPr>
          <a:xfrm>
            <a:off x="106725" y="4495800"/>
            <a:ext cx="1787737" cy="965925"/>
          </a:xfrm>
          <a:prstGeom prst="wedgeRoundRectCallout">
            <a:avLst>
              <a:gd name="adj1" fmla="val 57976"/>
              <a:gd name="adj2" fmla="val 27112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Conventional compilers do not detect problem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4648200" y="5105400"/>
            <a:ext cx="2808312" cy="889148"/>
          </a:xfrm>
          <a:prstGeom prst="wedgeRoundRectCallout">
            <a:avLst>
              <a:gd name="adj1" fmla="val -114502"/>
              <a:gd name="adj2" fmla="val 30475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</a:rPr>
              <a:t>RV-Match’s </a:t>
            </a:r>
            <a:r>
              <a:rPr lang="en-US" sz="1600" dirty="0" err="1" smtClean="0">
                <a:solidFill>
                  <a:schemeClr val="tx1"/>
                </a:solidFill>
              </a:rPr>
              <a:t>kcc</a:t>
            </a:r>
            <a:r>
              <a:rPr lang="en-US" sz="1600" dirty="0" smtClean="0">
                <a:solidFill>
                  <a:schemeClr val="tx1"/>
                </a:solidFill>
              </a:rPr>
              <a:t> tool precisely detects and reports error, and points to ISO C11 standard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725" y="2049256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4038600" y="1676400"/>
            <a:ext cx="4953000" cy="31242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Get to market faster, increase code portability, and save on development and debugging with the most advanced and precise semantics-based bug finding </a:t>
            </a:r>
            <a:r>
              <a:rPr lang="en-US" dirty="0" smtClean="0">
                <a:solidFill>
                  <a:schemeClr val="tx1"/>
                </a:solidFill>
              </a:rPr>
              <a:t>tool. </a:t>
            </a:r>
            <a:r>
              <a:rPr lang="en-US" b="1" dirty="0">
                <a:solidFill>
                  <a:schemeClr val="tx1"/>
                </a:solidFill>
              </a:rPr>
              <a:t>RV-Match </a:t>
            </a:r>
            <a:r>
              <a:rPr lang="en-US" dirty="0">
                <a:solidFill>
                  <a:schemeClr val="tx1"/>
                </a:solidFill>
              </a:rPr>
              <a:t>gives </a:t>
            </a:r>
            <a:r>
              <a:rPr lang="en-US" dirty="0" smtClean="0">
                <a:solidFill>
                  <a:schemeClr val="tx1"/>
                </a:solidFill>
              </a:rPr>
              <a:t>you: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an </a:t>
            </a:r>
            <a:r>
              <a:rPr lang="en-US" dirty="0">
                <a:solidFill>
                  <a:schemeClr val="tx1"/>
                </a:solidFill>
              </a:rPr>
              <a:t>automatic debugger for </a:t>
            </a:r>
            <a:r>
              <a:rPr lang="en-US" dirty="0" smtClean="0">
                <a:solidFill>
                  <a:schemeClr val="tx1"/>
                </a:solidFill>
              </a:rPr>
              <a:t>subtle bugs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  <a:hlinkClick r:id="rId4"/>
              </a:rPr>
              <a:t>other </a:t>
            </a:r>
            <a:r>
              <a:rPr lang="en-US" dirty="0">
                <a:solidFill>
                  <a:schemeClr val="tx1"/>
                </a:solidFill>
                <a:hlinkClick r:id="rId4"/>
              </a:rPr>
              <a:t>tools can't find</a:t>
            </a:r>
            <a:r>
              <a:rPr lang="en-US" dirty="0">
                <a:solidFill>
                  <a:schemeClr val="tx1"/>
                </a:solidFill>
              </a:rPr>
              <a:t>, with no false positives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seamless integration with unit tests, build infrastructure, and continuous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 platform for analyzing programs, boosting standards compliance and </a:t>
            </a:r>
            <a:r>
              <a:rPr lang="en-US" dirty="0" smtClean="0">
                <a:solidFill>
                  <a:schemeClr val="tx1"/>
                </a:solidFill>
              </a:rPr>
              <a:t>assurance</a:t>
            </a:r>
          </a:p>
        </p:txBody>
      </p:sp>
    </p:spTree>
    <p:extLst>
      <p:ext uri="{BB962C8B-B14F-4D97-AF65-F5344CB8AC3E}">
        <p14:creationId xmlns:p14="http://schemas.microsoft.com/office/powerpoint/2010/main" val="100987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62" y="4573151"/>
            <a:ext cx="2901727" cy="15867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RV-Match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735888" cy="1239910"/>
          </a:xfrm>
        </p:spPr>
        <p:txBody>
          <a:bodyPr>
            <a:normAutofit/>
          </a:bodyPr>
          <a:lstStyle/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Execute program within precise mathematical model of ISO C11</a:t>
            </a:r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Build abstract program state model during execution</a:t>
            </a:r>
          </a:p>
          <a:p>
            <a:pPr marL="576072" indent="-457200">
              <a:buFont typeface="+mj-lt"/>
              <a:buAutoNum type="arabicPeriod"/>
            </a:pPr>
            <a:r>
              <a:rPr lang="en-US" sz="2400" dirty="0" smtClean="0"/>
              <a:t>Analyze each event, performing consistency checks on state</a:t>
            </a:r>
            <a:endParaRPr lang="en-US" sz="2400" dirty="0"/>
          </a:p>
        </p:txBody>
      </p:sp>
      <p:sp>
        <p:nvSpPr>
          <p:cNvPr id="59" name="Rounded Rectangle 58"/>
          <p:cNvSpPr/>
          <p:nvPr/>
        </p:nvSpPr>
        <p:spPr>
          <a:xfrm>
            <a:off x="228600" y="4511563"/>
            <a:ext cx="3037417" cy="1681598"/>
          </a:xfrm>
          <a:prstGeom prst="round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1176287" y="3983360"/>
            <a:ext cx="957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Code</a:t>
            </a:r>
            <a:endParaRPr lang="en-US" sz="2800" dirty="0"/>
          </a:p>
        </p:txBody>
      </p:sp>
      <p:grpSp>
        <p:nvGrpSpPr>
          <p:cNvPr id="5" name="Group 4"/>
          <p:cNvGrpSpPr/>
          <p:nvPr/>
        </p:nvGrpSpPr>
        <p:grpSpPr>
          <a:xfrm>
            <a:off x="2535702" y="2996952"/>
            <a:ext cx="2612362" cy="2168943"/>
            <a:chOff x="2535702" y="2996952"/>
            <a:chExt cx="2612362" cy="2168943"/>
          </a:xfrm>
        </p:grpSpPr>
        <p:grpSp>
          <p:nvGrpSpPr>
            <p:cNvPr id="86" name="Group 85"/>
            <p:cNvGrpSpPr/>
            <p:nvPr/>
          </p:nvGrpSpPr>
          <p:grpSpPr>
            <a:xfrm rot="17598207">
              <a:off x="2287790" y="3927384"/>
              <a:ext cx="1486423" cy="990600"/>
              <a:chOff x="2822196" y="1524000"/>
              <a:chExt cx="1486423" cy="990600"/>
            </a:xfrm>
          </p:grpSpPr>
          <p:sp>
            <p:nvSpPr>
              <p:cNvPr id="87" name="Right Arrow 86"/>
              <p:cNvSpPr/>
              <p:nvPr/>
            </p:nvSpPr>
            <p:spPr>
              <a:xfrm>
                <a:off x="2840110" y="1524000"/>
                <a:ext cx="1468509" cy="990600"/>
              </a:xfrm>
              <a:prstGeom prst="rightArrow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2822196" y="1741239"/>
                <a:ext cx="13692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/>
                  <a:t>Execute</a:t>
                </a:r>
                <a:endParaRPr lang="en-US" sz="2800" dirty="0"/>
              </a:p>
            </p:txBody>
          </p:sp>
        </p:grpSp>
        <p:sp>
          <p:nvSpPr>
            <p:cNvPr id="89" name="Oval 88"/>
            <p:cNvSpPr/>
            <p:nvPr/>
          </p:nvSpPr>
          <p:spPr>
            <a:xfrm>
              <a:off x="3014465" y="3606552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3319265" y="3606552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3624065" y="3606552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3928865" y="3606552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4233665" y="3606552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4538465" y="3606552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4843265" y="3606552"/>
              <a:ext cx="76199" cy="76200"/>
            </a:xfrm>
            <a:prstGeom prst="ellipse">
              <a:avLst/>
            </a:prstGeom>
            <a:solidFill>
              <a:srgbClr val="00B05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Straight Arrow Connector 95"/>
            <p:cNvCxnSpPr>
              <a:stCxn id="89" idx="6"/>
              <a:endCxn id="90" idx="2"/>
            </p:cNvCxnSpPr>
            <p:nvPr/>
          </p:nvCxnSpPr>
          <p:spPr>
            <a:xfrm>
              <a:off x="3090664" y="3644652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90" idx="6"/>
              <a:endCxn id="91" idx="2"/>
            </p:cNvCxnSpPr>
            <p:nvPr/>
          </p:nvCxnSpPr>
          <p:spPr>
            <a:xfrm>
              <a:off x="3395464" y="3644652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>
              <a:off x="2785864" y="3644652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>
              <a:off x="3700263" y="3644652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>
              <a:off x="4005063" y="3647827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4309863" y="3644652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4614663" y="3644652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4919463" y="3644652"/>
              <a:ext cx="22860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2938264" y="2996952"/>
              <a:ext cx="189423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Event Trace</a:t>
              </a:r>
              <a:endParaRPr lang="en-US" sz="28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365031" y="3812552"/>
            <a:ext cx="5028543" cy="2911946"/>
            <a:chOff x="3365031" y="3812552"/>
            <a:chExt cx="5028543" cy="2911946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65031" y="5233683"/>
              <a:ext cx="5028543" cy="1490815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/>
          </p:nvGrpSpPr>
          <p:grpSpPr>
            <a:xfrm>
              <a:off x="3635896" y="3812552"/>
              <a:ext cx="4416186" cy="2680507"/>
              <a:chOff x="3635896" y="3812552"/>
              <a:chExt cx="4416186" cy="2680507"/>
            </a:xfrm>
          </p:grpSpPr>
          <p:sp>
            <p:nvSpPr>
              <p:cNvPr id="74" name="TextBox 73"/>
              <p:cNvSpPr txBox="1"/>
              <p:nvPr/>
            </p:nvSpPr>
            <p:spPr>
              <a:xfrm>
                <a:off x="3635896" y="4705980"/>
                <a:ext cx="333219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/>
                  <a:t>Abstract State Model</a:t>
                </a:r>
                <a:endParaRPr lang="en-US" sz="2800" dirty="0"/>
              </a:p>
            </p:txBody>
          </p:sp>
          <p:grpSp>
            <p:nvGrpSpPr>
              <p:cNvPr id="83" name="Group 82"/>
              <p:cNvGrpSpPr/>
              <p:nvPr/>
            </p:nvGrpSpPr>
            <p:grpSpPr>
              <a:xfrm rot="3596148">
                <a:off x="4481881" y="3823642"/>
                <a:ext cx="1012779" cy="990600"/>
                <a:chOff x="3486150" y="2778701"/>
                <a:chExt cx="1106335" cy="990600"/>
              </a:xfrm>
            </p:grpSpPr>
            <p:sp>
              <p:nvSpPr>
                <p:cNvPr id="84" name="Right Arrow 83"/>
                <p:cNvSpPr/>
                <p:nvPr/>
              </p:nvSpPr>
              <p:spPr>
                <a:xfrm>
                  <a:off x="3486150" y="2778701"/>
                  <a:ext cx="1106335" cy="990600"/>
                </a:xfrm>
                <a:prstGeom prst="rightArrow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TextBox 84"/>
                <p:cNvSpPr txBox="1"/>
                <p:nvPr/>
              </p:nvSpPr>
              <p:spPr>
                <a:xfrm>
                  <a:off x="3488946" y="2995940"/>
                  <a:ext cx="942887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 smtClean="0"/>
                    <a:t>Build</a:t>
                  </a:r>
                  <a:endParaRPr lang="en-US" sz="2800" dirty="0"/>
                </a:p>
              </p:txBody>
            </p:sp>
          </p:grpSp>
          <p:sp>
            <p:nvSpPr>
              <p:cNvPr id="108" name="Rounded Rectangular Callout 107"/>
              <p:cNvSpPr/>
              <p:nvPr/>
            </p:nvSpPr>
            <p:spPr>
              <a:xfrm>
                <a:off x="4549635" y="5721564"/>
                <a:ext cx="887794" cy="338523"/>
              </a:xfrm>
              <a:prstGeom prst="wedgeRoundRectCallout">
                <a:avLst>
                  <a:gd name="adj1" fmla="val 69219"/>
                  <a:gd name="adj2" fmla="val -157877"/>
                  <a:gd name="adj3" fmla="val 16667"/>
                </a:avLst>
              </a:prstGeom>
              <a:solidFill>
                <a:srgbClr val="00B0F0">
                  <a:alpha val="45000"/>
                </a:srgb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chemeClr val="tx1"/>
                    </a:solidFill>
                  </a:rPr>
                  <a:t>Heap</a:t>
                </a:r>
                <a:endParaRPr lang="en-US" sz="2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Rounded Rectangular Callout 108"/>
              <p:cNvSpPr/>
              <p:nvPr/>
            </p:nvSpPr>
            <p:spPr>
              <a:xfrm>
                <a:off x="6516216" y="5688477"/>
                <a:ext cx="1535866" cy="804582"/>
              </a:xfrm>
              <a:prstGeom prst="wedgeRoundRectCallout">
                <a:avLst>
                  <a:gd name="adj1" fmla="val 7992"/>
                  <a:gd name="adj2" fmla="val -66234"/>
                  <a:gd name="adj3" fmla="val 16667"/>
                </a:avLst>
              </a:prstGeom>
              <a:solidFill>
                <a:srgbClr val="00B0F0">
                  <a:alpha val="45000"/>
                </a:srgb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About 120 semantic state components</a:t>
                </a:r>
                <a:endParaRPr lang="en-US" sz="16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6372200" y="2908101"/>
            <a:ext cx="2677336" cy="2887574"/>
            <a:chOff x="6372200" y="2908101"/>
            <a:chExt cx="2677336" cy="2887574"/>
          </a:xfrm>
        </p:grpSpPr>
        <p:sp>
          <p:nvSpPr>
            <p:cNvPr id="110" name="TextBox 109"/>
            <p:cNvSpPr txBox="1"/>
            <p:nvPr/>
          </p:nvSpPr>
          <p:spPr>
            <a:xfrm>
              <a:off x="6372200" y="2908101"/>
              <a:ext cx="2677336" cy="1384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Are all ISO C11</a:t>
              </a:r>
            </a:p>
            <a:p>
              <a:r>
                <a:rPr lang="en-US" sz="2800" dirty="0"/>
                <a:t>r</a:t>
              </a:r>
              <a:r>
                <a:rPr lang="en-US" sz="2800" dirty="0" smtClean="0"/>
                <a:t>ules matched?</a:t>
              </a:r>
              <a:r>
                <a:rPr lang="en-US" sz="2800" dirty="0">
                  <a:sym typeface="Symbol" panose="05050102010706020507" pitchFamily="18" charset="2"/>
                </a:rPr>
                <a:t> </a:t>
              </a:r>
            </a:p>
            <a:p>
              <a:r>
                <a:rPr lang="en-US" sz="2800" dirty="0" smtClean="0">
                  <a:sym typeface="Symbol" panose="05050102010706020507" pitchFamily="18" charset="2"/>
                </a:rPr>
                <a:t>If “no” then </a:t>
              </a:r>
              <a:r>
                <a:rPr lang="en-US" sz="2800" dirty="0" smtClean="0">
                  <a:solidFill>
                    <a:srgbClr val="FF0000"/>
                  </a:solidFill>
                  <a:sym typeface="Symbol" panose="05050102010706020507" pitchFamily="18" charset="2"/>
                </a:rPr>
                <a:t>error</a:t>
              </a:r>
              <a:endParaRPr lang="en-US" sz="2800" dirty="0" smtClean="0">
                <a:solidFill>
                  <a:srgbClr val="FF0000"/>
                </a:solidFill>
              </a:endParaRP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7772400" y="4293096"/>
              <a:ext cx="990600" cy="1502579"/>
              <a:chOff x="7263075" y="2971800"/>
              <a:chExt cx="990600" cy="1502579"/>
            </a:xfrm>
          </p:grpSpPr>
          <p:sp>
            <p:nvSpPr>
              <p:cNvPr id="70" name="Right Arrow 69"/>
              <p:cNvSpPr/>
              <p:nvPr/>
            </p:nvSpPr>
            <p:spPr>
              <a:xfrm rot="16200000">
                <a:off x="7024120" y="3210755"/>
                <a:ext cx="1468509" cy="990600"/>
              </a:xfrm>
              <a:prstGeom prst="rightArrow">
                <a:avLst/>
              </a:prstGeom>
              <a:solidFill>
                <a:srgbClr val="FF0000">
                  <a:alpha val="4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 rot="16200000">
                <a:off x="7039500" y="3527325"/>
                <a:ext cx="137088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/>
                  <a:t>Analyze</a:t>
                </a:r>
                <a:endParaRPr lang="en-US" sz="28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8725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8489</TotalTime>
  <Words>730</Words>
  <Application>Microsoft Office PowerPoint</Application>
  <PresentationFormat>On-screen Show (4:3)</PresentationFormat>
  <Paragraphs>146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Corbel</vt:lpstr>
      <vt:lpstr>Courier New</vt:lpstr>
      <vt:lpstr>Symbol</vt:lpstr>
      <vt:lpstr>Wingdings</vt:lpstr>
      <vt:lpstr>Wingdings 2</vt:lpstr>
      <vt:lpstr>Wingdings 3</vt:lpstr>
      <vt:lpstr>Module</vt:lpstr>
      <vt:lpstr>PowerPoint Presentation</vt:lpstr>
      <vt:lpstr>Description and Mission</vt:lpstr>
      <vt:lpstr>Computer Science @ UIUC</vt:lpstr>
      <vt:lpstr>Technology </vt:lpstr>
      <vt:lpstr>Runtime Verification Approach</vt:lpstr>
      <vt:lpstr>Products</vt:lpstr>
      <vt:lpstr>Products Coverage vs. Performance vs. Expressiveness</vt:lpstr>
      <vt:lpstr>RV-Match </vt:lpstr>
      <vt:lpstr>RV-Match Approach</vt:lpstr>
      <vt:lpstr>RV-Predict </vt:lpstr>
      <vt:lpstr>RV-Predict Approach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Runtime Verification, Inc. Business Plan</dc:title>
  <dc:creator>Grigore</dc:creator>
  <cp:lastModifiedBy>Grigore Rosu</cp:lastModifiedBy>
  <cp:revision>584</cp:revision>
  <dcterms:created xsi:type="dcterms:W3CDTF">2006-08-16T00:00:00Z</dcterms:created>
  <dcterms:modified xsi:type="dcterms:W3CDTF">2017-11-06T00:45:04Z</dcterms:modified>
</cp:coreProperties>
</file>